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0" r:id="rId1"/>
  </p:sldMasterIdLst>
  <p:notesMasterIdLst>
    <p:notesMasterId r:id="rId46"/>
  </p:notesMasterIdLst>
  <p:handoutMasterIdLst>
    <p:handoutMasterId r:id="rId47"/>
  </p:handoutMasterIdLst>
  <p:sldIdLst>
    <p:sldId id="1341" r:id="rId2"/>
    <p:sldId id="1588" r:id="rId3"/>
    <p:sldId id="1589" r:id="rId4"/>
    <p:sldId id="1590" r:id="rId5"/>
    <p:sldId id="1591" r:id="rId6"/>
    <p:sldId id="1592" r:id="rId7"/>
    <p:sldId id="1619" r:id="rId8"/>
    <p:sldId id="1620" r:id="rId9"/>
    <p:sldId id="1621" r:id="rId10"/>
    <p:sldId id="1622" r:id="rId11"/>
    <p:sldId id="1623" r:id="rId12"/>
    <p:sldId id="1624" r:id="rId13"/>
    <p:sldId id="1625" r:id="rId14"/>
    <p:sldId id="1593" r:id="rId15"/>
    <p:sldId id="1626" r:id="rId16"/>
    <p:sldId id="1627" r:id="rId17"/>
    <p:sldId id="1628" r:id="rId18"/>
    <p:sldId id="1629" r:id="rId19"/>
    <p:sldId id="1594" r:id="rId20"/>
    <p:sldId id="1595" r:id="rId21"/>
    <p:sldId id="1597" r:id="rId22"/>
    <p:sldId id="1598" r:id="rId23"/>
    <p:sldId id="1631" r:id="rId24"/>
    <p:sldId id="1599" r:id="rId25"/>
    <p:sldId id="1600" r:id="rId26"/>
    <p:sldId id="1601" r:id="rId27"/>
    <p:sldId id="1602" r:id="rId28"/>
    <p:sldId id="1603" r:id="rId29"/>
    <p:sldId id="1604" r:id="rId30"/>
    <p:sldId id="1605" r:id="rId31"/>
    <p:sldId id="1606" r:id="rId32"/>
    <p:sldId id="1607" r:id="rId33"/>
    <p:sldId id="1608" r:id="rId34"/>
    <p:sldId id="1609" r:id="rId35"/>
    <p:sldId id="1610" r:id="rId36"/>
    <p:sldId id="1611" r:id="rId37"/>
    <p:sldId id="1612" r:id="rId38"/>
    <p:sldId id="1613" r:id="rId39"/>
    <p:sldId id="1614" r:id="rId40"/>
    <p:sldId id="1615" r:id="rId41"/>
    <p:sldId id="1616" r:id="rId42"/>
    <p:sldId id="1617" r:id="rId43"/>
    <p:sldId id="1618" r:id="rId44"/>
    <p:sldId id="1630" r:id="rId45"/>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CFF"/>
    <a:srgbClr val="0000CC"/>
    <a:srgbClr val="0000FF"/>
    <a:srgbClr val="008000"/>
    <a:srgbClr val="FE18FE"/>
    <a:srgbClr val="CC00FF"/>
    <a:srgbClr val="A50021"/>
    <a:srgbClr val="FF0000"/>
    <a:srgbClr val="006699"/>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5" autoAdjust="0"/>
    <p:restoredTop sz="81141" autoAdjust="0"/>
  </p:normalViewPr>
  <p:slideViewPr>
    <p:cSldViewPr showGuides="1">
      <p:cViewPr varScale="1">
        <p:scale>
          <a:sx n="77" d="100"/>
          <a:sy n="77" d="100"/>
        </p:scale>
        <p:origin x="1308" y="72"/>
      </p:cViewPr>
      <p:guideLst>
        <p:guide orient="horz" pos="2160"/>
        <p:guide pos="3840"/>
      </p:guideLst>
    </p:cSldViewPr>
  </p:slideViewPr>
  <p:notesTextViewPr>
    <p:cViewPr>
      <p:scale>
        <a:sx n="3" d="2"/>
        <a:sy n="3" d="2"/>
      </p:scale>
      <p:origin x="0" y="0"/>
    </p:cViewPr>
  </p:notesTextViewPr>
  <p:sorterViewPr showFormatting="0">
    <p:cViewPr>
      <p:scale>
        <a:sx n="66" d="100"/>
        <a:sy n="66" d="100"/>
      </p:scale>
      <p:origin x="0" y="3662"/>
    </p:cViewPr>
  </p:sorterViewPr>
  <p:notesViewPr>
    <p:cSldViewPr>
      <p:cViewPr varScale="1">
        <p:scale>
          <a:sx n="58" d="100"/>
          <a:sy n="58" d="100"/>
        </p:scale>
        <p:origin x="-2122" y="-67"/>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4" Type="http://schemas.openxmlformats.org/officeDocument/2006/relationships/image" Target="../media/image3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4" Type="http://schemas.openxmlformats.org/officeDocument/2006/relationships/image" Target="../media/image3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5" Type="http://schemas.openxmlformats.org/officeDocument/2006/relationships/image" Target="../media/image68.wmf"/><Relationship Id="rId4" Type="http://schemas.openxmlformats.org/officeDocument/2006/relationships/image" Target="../media/image6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4" Type="http://schemas.openxmlformats.org/officeDocument/2006/relationships/image" Target="../media/image72.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 Id="rId5" Type="http://schemas.openxmlformats.org/officeDocument/2006/relationships/image" Target="../media/image78.wmf"/><Relationship Id="rId4" Type="http://schemas.openxmlformats.org/officeDocument/2006/relationships/image" Target="../media/image77.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89.wmf"/><Relationship Id="rId13" Type="http://schemas.openxmlformats.org/officeDocument/2006/relationships/image" Target="../media/image94.wmf"/><Relationship Id="rId3" Type="http://schemas.openxmlformats.org/officeDocument/2006/relationships/image" Target="../media/image84.emf"/><Relationship Id="rId7" Type="http://schemas.openxmlformats.org/officeDocument/2006/relationships/image" Target="../media/image88.wmf"/><Relationship Id="rId12" Type="http://schemas.openxmlformats.org/officeDocument/2006/relationships/image" Target="../media/image93.wmf"/><Relationship Id="rId2" Type="http://schemas.openxmlformats.org/officeDocument/2006/relationships/image" Target="../media/image83.wmf"/><Relationship Id="rId1" Type="http://schemas.openxmlformats.org/officeDocument/2006/relationships/image" Target="../media/image82.wmf"/><Relationship Id="rId6" Type="http://schemas.openxmlformats.org/officeDocument/2006/relationships/image" Target="../media/image87.wmf"/><Relationship Id="rId11" Type="http://schemas.openxmlformats.org/officeDocument/2006/relationships/image" Target="../media/image92.emf"/><Relationship Id="rId5" Type="http://schemas.openxmlformats.org/officeDocument/2006/relationships/image" Target="../media/image86.wmf"/><Relationship Id="rId10" Type="http://schemas.openxmlformats.org/officeDocument/2006/relationships/image" Target="../media/image91.wmf"/><Relationship Id="rId4" Type="http://schemas.openxmlformats.org/officeDocument/2006/relationships/image" Target="../media/image85.wmf"/><Relationship Id="rId9" Type="http://schemas.openxmlformats.org/officeDocument/2006/relationships/image" Target="../media/image90.wmf"/><Relationship Id="rId14" Type="http://schemas.openxmlformats.org/officeDocument/2006/relationships/image" Target="../media/image9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wmf"/><Relationship Id="rId1" Type="http://schemas.openxmlformats.org/officeDocument/2006/relationships/image" Target="../media/image97.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4"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4"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 Id="rId4"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643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eaLnBrk="1" hangingPunct="1">
              <a:spcBef>
                <a:spcPct val="0"/>
              </a:spcBef>
              <a:defRPr sz="12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6435"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defRPr sz="1200" b="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6436"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eaLnBrk="1" hangingPunct="1">
              <a:spcBef>
                <a:spcPct val="0"/>
              </a:spcBef>
              <a:defRPr sz="12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6437"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b="0"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0FF27014-7821-4FB8-9738-7F0E6E834A0F}"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517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848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eaLnBrk="1" hangingPunct="1">
              <a:spcBef>
                <a:spcPct val="0"/>
              </a:spcBef>
              <a:defRPr sz="12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848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defRPr sz="1200" b="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4" name="Rectangle 4"/>
          <p:cNvSpPr>
            <a:spLocks noGrp="1" noRot="1" noChangeAspect="1" noTextEdit="1"/>
          </p:cNvSpPr>
          <p:nvPr>
            <p:ph type="sldImg" idx="2"/>
          </p:nvPr>
        </p:nvSpPr>
        <p:spPr>
          <a:xfrm>
            <a:off x="381000" y="685800"/>
            <a:ext cx="6096000" cy="3429000"/>
          </a:xfrm>
          <a:prstGeom prst="rect">
            <a:avLst/>
          </a:prstGeom>
          <a:noFill/>
          <a:ln w="9525" cap="flat" cmpd="sng">
            <a:solidFill>
              <a:srgbClr val="000000"/>
            </a:solidFill>
            <a:prstDash val="solid"/>
            <a:miter/>
            <a:headEnd type="none" w="med" len="med"/>
            <a:tailEnd type="none" w="med" len="med"/>
          </a:ln>
        </p:spPr>
      </p:sp>
      <p:sp>
        <p:nvSpPr>
          <p:cNvPr id="14848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14848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eaLnBrk="1" hangingPunct="1">
              <a:spcBef>
                <a:spcPct val="0"/>
              </a:spcBef>
              <a:defRPr sz="12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848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b="0"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AFDEEB6E-4C10-44B4-9E86-44DCF0506CF5}"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8162032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69652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59133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09865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22508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56479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24366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98108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69177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64776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67247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09962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29892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54597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54704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27423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68172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3A5B2E3A-E455-4E6C-A9F5-61C69A8433E6}"/>
              </a:ext>
            </a:extLst>
          </p:cNvPr>
          <p:cNvGrpSpPr>
            <a:grpSpLocks/>
          </p:cNvGrpSpPr>
          <p:nvPr/>
        </p:nvGrpSpPr>
        <p:grpSpPr bwMode="auto">
          <a:xfrm>
            <a:off x="0" y="0"/>
            <a:ext cx="12192000" cy="6858000"/>
            <a:chOff x="0" y="0"/>
            <a:chExt cx="5760" cy="4320"/>
          </a:xfrm>
        </p:grpSpPr>
        <p:sp>
          <p:nvSpPr>
            <p:cNvPr id="5" name="Rectangle 3">
              <a:extLst>
                <a:ext uri="{FF2B5EF4-FFF2-40B4-BE49-F238E27FC236}">
                  <a16:creationId xmlns:a16="http://schemas.microsoft.com/office/drawing/2014/main" id="{E7F2C700-0059-4D0C-B50A-78993D15AC92}"/>
                </a:ext>
              </a:extLst>
            </p:cNvPr>
            <p:cNvSpPr>
              <a:spLocks noChangeArrowheads="1"/>
            </p:cNvSpPr>
            <p:nvPr/>
          </p:nvSpPr>
          <p:spPr bwMode="hidden">
            <a:xfrm>
              <a:off x="0" y="0"/>
              <a:ext cx="2208" cy="4320"/>
            </a:xfrm>
            <a:prstGeom prst="rect">
              <a:avLst/>
            </a:prstGeom>
            <a:gradFill rotWithShape="0">
              <a:gsLst>
                <a:gs pos="0">
                  <a:schemeClr val="bg2">
                    <a:alpha val="30000"/>
                  </a:schemeClr>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b="0">
                <a:latin typeface="Times New Roman" panose="02020603050405020304" pitchFamily="18" charset="0"/>
              </a:endParaRPr>
            </a:p>
          </p:txBody>
        </p:sp>
        <p:sp>
          <p:nvSpPr>
            <p:cNvPr id="6" name="Rectangle 4">
              <a:extLst>
                <a:ext uri="{FF2B5EF4-FFF2-40B4-BE49-F238E27FC236}">
                  <a16:creationId xmlns:a16="http://schemas.microsoft.com/office/drawing/2014/main" id="{77404B49-A11B-460A-8D5D-C9411CC83BC5}"/>
                </a:ext>
              </a:extLst>
            </p:cNvPr>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grpSp>
          <p:nvGrpSpPr>
            <p:cNvPr id="7" name="Group 5">
              <a:extLst>
                <a:ext uri="{FF2B5EF4-FFF2-40B4-BE49-F238E27FC236}">
                  <a16:creationId xmlns:a16="http://schemas.microsoft.com/office/drawing/2014/main" id="{85281923-7781-4029-BB1E-1626D60AEA59}"/>
                </a:ext>
              </a:extLst>
            </p:cNvPr>
            <p:cNvGrpSpPr>
              <a:grpSpLocks/>
            </p:cNvGrpSpPr>
            <p:nvPr/>
          </p:nvGrpSpPr>
          <p:grpSpPr bwMode="auto">
            <a:xfrm>
              <a:off x="0" y="672"/>
              <a:ext cx="1806" cy="1989"/>
              <a:chOff x="0" y="672"/>
              <a:chExt cx="1806" cy="1989"/>
            </a:xfrm>
          </p:grpSpPr>
          <p:sp>
            <p:nvSpPr>
              <p:cNvPr id="8" name="Rectangle 6">
                <a:extLst>
                  <a:ext uri="{FF2B5EF4-FFF2-40B4-BE49-F238E27FC236}">
                    <a16:creationId xmlns:a16="http://schemas.microsoft.com/office/drawing/2014/main" id="{C49F4CF5-BA2F-4099-851E-0113E8D2C916}"/>
                  </a:ext>
                </a:extLst>
              </p:cNvPr>
              <p:cNvSpPr>
                <a:spLocks noChangeArrowheads="1"/>
              </p:cNvSpPr>
              <p:nvPr/>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sp>
            <p:nvSpPr>
              <p:cNvPr id="9" name="Rectangle 7">
                <a:extLst>
                  <a:ext uri="{FF2B5EF4-FFF2-40B4-BE49-F238E27FC236}">
                    <a16:creationId xmlns:a16="http://schemas.microsoft.com/office/drawing/2014/main" id="{B65F3E3B-8328-4DCF-88B6-3F9B708276FA}"/>
                  </a:ext>
                </a:extLst>
              </p:cNvPr>
              <p:cNvSpPr>
                <a:spLocks noChangeArrowheads="1"/>
              </p:cNvSpPr>
              <p:nvPr/>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sp>
            <p:nvSpPr>
              <p:cNvPr id="10" name="Rectangle 8">
                <a:extLst>
                  <a:ext uri="{FF2B5EF4-FFF2-40B4-BE49-F238E27FC236}">
                    <a16:creationId xmlns:a16="http://schemas.microsoft.com/office/drawing/2014/main" id="{BC82A322-DB33-4A27-AB53-2A66F5C0F529}"/>
                  </a:ext>
                </a:extLst>
              </p:cNvPr>
              <p:cNvSpPr>
                <a:spLocks noChangeArrowheads="1"/>
              </p:cNvSpPr>
              <p:nvPr/>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sp>
            <p:nvSpPr>
              <p:cNvPr id="11" name="Rectangle 9">
                <a:extLst>
                  <a:ext uri="{FF2B5EF4-FFF2-40B4-BE49-F238E27FC236}">
                    <a16:creationId xmlns:a16="http://schemas.microsoft.com/office/drawing/2014/main" id="{B45988BA-0C53-4EC8-8A5C-0CF5472D93C1}"/>
                  </a:ext>
                </a:extLst>
              </p:cNvPr>
              <p:cNvSpPr>
                <a:spLocks noChangeArrowheads="1"/>
              </p:cNvSpPr>
              <p:nvPr/>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sp>
            <p:nvSpPr>
              <p:cNvPr id="12" name="Rectangle 10">
                <a:extLst>
                  <a:ext uri="{FF2B5EF4-FFF2-40B4-BE49-F238E27FC236}">
                    <a16:creationId xmlns:a16="http://schemas.microsoft.com/office/drawing/2014/main" id="{10E74E22-3E58-42F1-9AFF-9D30AB45AD6E}"/>
                  </a:ext>
                </a:extLst>
              </p:cNvPr>
              <p:cNvSpPr>
                <a:spLocks noChangeArrowheads="1"/>
              </p:cNvSpPr>
              <p:nvPr/>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sp>
            <p:nvSpPr>
              <p:cNvPr id="13" name="Rectangle 11">
                <a:extLst>
                  <a:ext uri="{FF2B5EF4-FFF2-40B4-BE49-F238E27FC236}">
                    <a16:creationId xmlns:a16="http://schemas.microsoft.com/office/drawing/2014/main" id="{024DA23A-C8E2-4E06-B36E-604D6AF3959A}"/>
                  </a:ext>
                </a:extLst>
              </p:cNvPr>
              <p:cNvSpPr>
                <a:spLocks noChangeArrowheads="1"/>
              </p:cNvSpPr>
              <p:nvPr/>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sp>
            <p:nvSpPr>
              <p:cNvPr id="14" name="Rectangle 12">
                <a:extLst>
                  <a:ext uri="{FF2B5EF4-FFF2-40B4-BE49-F238E27FC236}">
                    <a16:creationId xmlns:a16="http://schemas.microsoft.com/office/drawing/2014/main" id="{D6EAA077-0082-43C6-ABB0-09D3F9609950}"/>
                  </a:ext>
                </a:extLst>
              </p:cNvPr>
              <p:cNvSpPr>
                <a:spLocks noChangeArrowheads="1"/>
              </p:cNvSpPr>
              <p:nvPr/>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sp>
            <p:nvSpPr>
              <p:cNvPr id="15" name="Rectangle 13">
                <a:extLst>
                  <a:ext uri="{FF2B5EF4-FFF2-40B4-BE49-F238E27FC236}">
                    <a16:creationId xmlns:a16="http://schemas.microsoft.com/office/drawing/2014/main" id="{BB765979-C831-47CA-B59D-BC4762E1579D}"/>
                  </a:ext>
                </a:extLst>
              </p:cNvPr>
              <p:cNvSpPr>
                <a:spLocks noChangeArrowheads="1"/>
              </p:cNvSpPr>
              <p:nvPr/>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sp>
            <p:nvSpPr>
              <p:cNvPr id="16" name="Rectangle 14">
                <a:extLst>
                  <a:ext uri="{FF2B5EF4-FFF2-40B4-BE49-F238E27FC236}">
                    <a16:creationId xmlns:a16="http://schemas.microsoft.com/office/drawing/2014/main" id="{198D587C-613A-41AE-AE38-173ECD8ED47A}"/>
                  </a:ext>
                </a:extLst>
              </p:cNvPr>
              <p:cNvSpPr>
                <a:spLocks noChangeArrowheads="1"/>
              </p:cNvSpPr>
              <p:nvPr/>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sp>
            <p:nvSpPr>
              <p:cNvPr id="17" name="Rectangle 15">
                <a:extLst>
                  <a:ext uri="{FF2B5EF4-FFF2-40B4-BE49-F238E27FC236}">
                    <a16:creationId xmlns:a16="http://schemas.microsoft.com/office/drawing/2014/main" id="{ACECF2F2-4728-44DD-A5C0-8BE62A659D7D}"/>
                  </a:ext>
                </a:extLst>
              </p:cNvPr>
              <p:cNvSpPr>
                <a:spLocks noChangeArrowheads="1"/>
              </p:cNvSpPr>
              <p:nvPr/>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grpSp>
      </p:grpSp>
      <p:sp>
        <p:nvSpPr>
          <p:cNvPr id="7188" name="Rectangle 20"/>
          <p:cNvSpPr>
            <a:spLocks noGrp="1" noChangeArrowheads="1"/>
          </p:cNvSpPr>
          <p:nvPr>
            <p:ph type="subTitle" idx="1"/>
          </p:nvPr>
        </p:nvSpPr>
        <p:spPr>
          <a:xfrm>
            <a:off x="3962400" y="4765596"/>
            <a:ext cx="8026400" cy="803433"/>
          </a:xfrm>
        </p:spPr>
        <p:txBody>
          <a:bodyPr/>
          <a:lstStyle>
            <a:lvl1pPr marL="0" indent="0" algn="ctr">
              <a:buFont typeface="Wingdings" pitchFamily="2" charset="2"/>
              <a:buNone/>
              <a:defRPr sz="3400"/>
            </a:lvl1pPr>
          </a:lstStyle>
          <a:p>
            <a:r>
              <a:rPr lang="zh-CN" altLang="en-US"/>
              <a:t>单击此处编辑母版副标题样式</a:t>
            </a:r>
            <a:endParaRPr lang="zh-CN" altLang="en-US" dirty="0"/>
          </a:p>
        </p:txBody>
      </p:sp>
      <p:pic>
        <p:nvPicPr>
          <p:cNvPr id="19" name="图片 44">
            <a:extLst>
              <a:ext uri="{FF2B5EF4-FFF2-40B4-BE49-F238E27FC236}">
                <a16:creationId xmlns:a16="http://schemas.microsoft.com/office/drawing/2014/main" id="{31867C91-4665-4EEA-B0A0-4550A220E2EC}"/>
              </a:ext>
            </a:extLst>
          </p:cNvPr>
          <p:cNvPicPr>
            <a:picLocks noChangeAspect="1"/>
          </p:cNvPicPr>
          <p:nvPr/>
        </p:nvPicPr>
        <p:blipFill>
          <a:blip r:embed="rId2" cstate="print"/>
          <a:stretch>
            <a:fillRect/>
          </a:stretch>
        </p:blipFill>
        <p:spPr>
          <a:xfrm>
            <a:off x="374042" y="398311"/>
            <a:ext cx="2667608" cy="666902"/>
          </a:xfrm>
          <a:prstGeom prst="rect">
            <a:avLst/>
          </a:prstGeom>
          <a:noFill/>
          <a:ln w="9525">
            <a:noFill/>
          </a:ln>
        </p:spPr>
      </p:pic>
      <p:sp>
        <p:nvSpPr>
          <p:cNvPr id="7187" name="Rectangle 19"/>
          <p:cNvSpPr>
            <a:spLocks noGrp="1" noChangeArrowheads="1"/>
          </p:cNvSpPr>
          <p:nvPr>
            <p:ph type="ctrTitle" hasCustomPrompt="1"/>
          </p:nvPr>
        </p:nvSpPr>
        <p:spPr>
          <a:xfrm>
            <a:off x="3407701" y="1828800"/>
            <a:ext cx="8581099" cy="2209800"/>
          </a:xfrm>
        </p:spPr>
        <p:txBody>
          <a:bodyPr>
            <a:normAutofit/>
          </a:bodyPr>
          <a:lstStyle>
            <a:lvl1pPr algn="ctr">
              <a:defRPr lang="zh-CN" altLang="en-US" sz="5400" smtClean="0">
                <a:solidFill>
                  <a:srgbClr val="FFFFFF"/>
                </a:solidFill>
              </a:defRPr>
            </a:lvl1pPr>
          </a:lstStyle>
          <a:p>
            <a:r>
              <a:rPr lang="zh-CN" altLang="en-US" dirty="0">
                <a:solidFill>
                  <a:srgbClr val="FFFFFF"/>
                </a:solidFill>
                <a:latin typeface="+mj-lt"/>
                <a:ea typeface="+mj-ea"/>
                <a:cs typeface="+mj-cs"/>
              </a:rPr>
              <a:t>数字信号处理</a:t>
            </a:r>
            <a:endParaRPr lang="zh-CN" altLang="en-US" dirty="0"/>
          </a:p>
        </p:txBody>
      </p:sp>
    </p:spTree>
    <p:extLst>
      <p:ext uri="{BB962C8B-B14F-4D97-AF65-F5344CB8AC3E}">
        <p14:creationId xmlns:p14="http://schemas.microsoft.com/office/powerpoint/2010/main" val="3038123397"/>
      </p:ext>
    </p:extLst>
  </p:cSld>
  <p:clrMapOvr>
    <a:masterClrMapping/>
  </p:clrMapOvr>
  <p:transition spd="med">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无标题">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58E27038-DCF9-461C-ABFE-581B1AD90ED4}"/>
              </a:ext>
            </a:extLst>
          </p:cNvPr>
          <p:cNvSpPr>
            <a:spLocks noGrp="1"/>
          </p:cNvSpPr>
          <p:nvPr>
            <p:ph type="ftr" sz="quarter" idx="10"/>
          </p:nvPr>
        </p:nvSpPr>
        <p:spPr/>
        <p:txBody>
          <a:bodyPr/>
          <a:lstStyle/>
          <a:p>
            <a:pPr>
              <a:defRPr/>
            </a:pPr>
            <a:endParaRPr lang="en-US" altLang="zh-CN">
              <a:latin typeface="Arial" panose="020B0604020202020204" pitchFamily="34" charset="0"/>
            </a:endParaRPr>
          </a:p>
        </p:txBody>
      </p:sp>
      <p:sp>
        <p:nvSpPr>
          <p:cNvPr id="4" name="日期占位符 3">
            <a:extLst>
              <a:ext uri="{FF2B5EF4-FFF2-40B4-BE49-F238E27FC236}">
                <a16:creationId xmlns:a16="http://schemas.microsoft.com/office/drawing/2014/main" id="{FC256DB6-62F2-48CC-8B6A-0DB0DA5EDE19}"/>
              </a:ext>
            </a:extLst>
          </p:cNvPr>
          <p:cNvSpPr>
            <a:spLocks noGrp="1"/>
          </p:cNvSpPr>
          <p:nvPr>
            <p:ph type="dt" sz="half" idx="11"/>
          </p:nvPr>
        </p:nvSpPr>
        <p:spPr/>
        <p:txBody>
          <a:bodyPr/>
          <a:lstStyle/>
          <a:p>
            <a:pPr>
              <a:defRPr/>
            </a:pPr>
            <a:endParaRPr lang="en-US" altLang="zh-CN">
              <a:latin typeface="Arial" panose="020B0604020202020204" pitchFamily="34" charset="0"/>
            </a:endParaRPr>
          </a:p>
        </p:txBody>
      </p:sp>
      <p:sp>
        <p:nvSpPr>
          <p:cNvPr id="5" name="灯片编号占位符 4">
            <a:extLst>
              <a:ext uri="{FF2B5EF4-FFF2-40B4-BE49-F238E27FC236}">
                <a16:creationId xmlns:a16="http://schemas.microsoft.com/office/drawing/2014/main" id="{8AB15C60-9782-476E-B3E6-87BF9B3EB8A8}"/>
              </a:ext>
            </a:extLst>
          </p:cNvPr>
          <p:cNvSpPr>
            <a:spLocks noGrp="1"/>
          </p:cNvSpPr>
          <p:nvPr>
            <p:ph type="sldNum" sz="quarter" idx="12"/>
          </p:nvPr>
        </p:nvSpPr>
        <p:spPr/>
        <p:txBody>
          <a:bodyPr/>
          <a:lstStyle/>
          <a:p>
            <a:pPr>
              <a:defRPr/>
            </a:pPr>
            <a:fld id="{94505D6B-1EB0-41E8-8A7D-12F89D9111B5}" type="slidenum">
              <a:rPr lang="en-US" altLang="zh-CN" smtClean="0"/>
              <a:pPr>
                <a:defRPr/>
              </a:pPr>
              <a:t>‹#›</a:t>
            </a:fld>
            <a:endParaRPr lang="en-US" altLang="zh-CN"/>
          </a:p>
        </p:txBody>
      </p:sp>
      <p:sp>
        <p:nvSpPr>
          <p:cNvPr id="6" name="矩形 5">
            <a:extLst>
              <a:ext uri="{FF2B5EF4-FFF2-40B4-BE49-F238E27FC236}">
                <a16:creationId xmlns:a16="http://schemas.microsoft.com/office/drawing/2014/main" id="{15BD82F8-5689-4A46-99EF-B4F88DBEF0DB}"/>
              </a:ext>
            </a:extLst>
          </p:cNvPr>
          <p:cNvSpPr/>
          <p:nvPr userDrawn="1"/>
        </p:nvSpPr>
        <p:spPr bwMode="auto">
          <a:xfrm>
            <a:off x="0" y="0"/>
            <a:ext cx="12192000" cy="6858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1000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7" name="Text Box 17">
            <a:extLst>
              <a:ext uri="{FF2B5EF4-FFF2-40B4-BE49-F238E27FC236}">
                <a16:creationId xmlns:a16="http://schemas.microsoft.com/office/drawing/2014/main" id="{497E2080-AF21-48E0-B769-FBF48888E2D6}"/>
              </a:ext>
            </a:extLst>
          </p:cNvPr>
          <p:cNvSpPr txBox="1">
            <a:spLocks noChangeArrowheads="1"/>
          </p:cNvSpPr>
          <p:nvPr userDrawn="1"/>
        </p:nvSpPr>
        <p:spPr bwMode="auto">
          <a:xfrm>
            <a:off x="10596500" y="6516689"/>
            <a:ext cx="1044116" cy="246221"/>
          </a:xfrm>
          <a:prstGeom prst="rect">
            <a:avLst/>
          </a:prstGeom>
          <a:noFill/>
          <a:ln w="9525">
            <a:noFill/>
            <a:miter lim="800000"/>
            <a:headEnd/>
            <a:tailEnd/>
          </a:ln>
          <a:effectLst/>
        </p:spPr>
        <p:txBody>
          <a:bodyPr wrap="square">
            <a:spAutoFit/>
          </a:bodyPr>
          <a:lstStyle>
            <a:lvl1pPr algn="ctr" eaLnBrk="0" hangingPunct="0">
              <a:spcBef>
                <a:spcPct val="10000"/>
              </a:spcBef>
              <a:defRPr b="1">
                <a:solidFill>
                  <a:schemeClr val="tx1"/>
                </a:solidFill>
                <a:latin typeface="Arial" charset="0"/>
                <a:ea typeface="宋体" pitchFamily="2" charset="-122"/>
              </a:defRPr>
            </a:lvl1pPr>
            <a:lvl2pPr marL="742950" indent="-285750" algn="ctr" eaLnBrk="0" hangingPunct="0">
              <a:spcBef>
                <a:spcPct val="10000"/>
              </a:spcBef>
              <a:defRPr b="1">
                <a:solidFill>
                  <a:schemeClr val="tx1"/>
                </a:solidFill>
                <a:latin typeface="Arial" charset="0"/>
                <a:ea typeface="宋体" pitchFamily="2" charset="-122"/>
              </a:defRPr>
            </a:lvl2pPr>
            <a:lvl3pPr marL="1143000" indent="-228600" algn="ctr" eaLnBrk="0" hangingPunct="0">
              <a:spcBef>
                <a:spcPct val="10000"/>
              </a:spcBef>
              <a:defRPr b="1">
                <a:solidFill>
                  <a:schemeClr val="tx1"/>
                </a:solidFill>
                <a:latin typeface="Arial" charset="0"/>
                <a:ea typeface="宋体" pitchFamily="2" charset="-122"/>
              </a:defRPr>
            </a:lvl3pPr>
            <a:lvl4pPr marL="1600200" indent="-228600" algn="ctr" eaLnBrk="0" hangingPunct="0">
              <a:spcBef>
                <a:spcPct val="10000"/>
              </a:spcBef>
              <a:defRPr b="1">
                <a:solidFill>
                  <a:schemeClr val="tx1"/>
                </a:solidFill>
                <a:latin typeface="Arial" charset="0"/>
                <a:ea typeface="宋体" pitchFamily="2" charset="-122"/>
              </a:defRPr>
            </a:lvl4pPr>
            <a:lvl5pPr marL="2057400" indent="-228600" algn="ctr" eaLnBrk="0" hangingPunct="0">
              <a:spcBef>
                <a:spcPct val="10000"/>
              </a:spcBef>
              <a:defRPr b="1">
                <a:solidFill>
                  <a:schemeClr val="tx1"/>
                </a:solidFill>
                <a:latin typeface="Arial" charset="0"/>
                <a:ea typeface="宋体" pitchFamily="2" charset="-122"/>
              </a:defRPr>
            </a:lvl5pPr>
            <a:lvl6pPr marL="2514600" indent="-228600" algn="ctr" eaLnBrk="0" fontAlgn="base" hangingPunct="0">
              <a:spcBef>
                <a:spcPct val="10000"/>
              </a:spcBef>
              <a:spcAft>
                <a:spcPct val="0"/>
              </a:spcAft>
              <a:defRPr b="1">
                <a:solidFill>
                  <a:schemeClr val="tx1"/>
                </a:solidFill>
                <a:latin typeface="Arial" charset="0"/>
                <a:ea typeface="宋体" pitchFamily="2" charset="-122"/>
              </a:defRPr>
            </a:lvl6pPr>
            <a:lvl7pPr marL="2971800" indent="-228600" algn="ctr" eaLnBrk="0" fontAlgn="base" hangingPunct="0">
              <a:spcBef>
                <a:spcPct val="10000"/>
              </a:spcBef>
              <a:spcAft>
                <a:spcPct val="0"/>
              </a:spcAft>
              <a:defRPr b="1">
                <a:solidFill>
                  <a:schemeClr val="tx1"/>
                </a:solidFill>
                <a:latin typeface="Arial" charset="0"/>
                <a:ea typeface="宋体" pitchFamily="2" charset="-122"/>
              </a:defRPr>
            </a:lvl7pPr>
            <a:lvl8pPr marL="3429000" indent="-228600" algn="ctr" eaLnBrk="0" fontAlgn="base" hangingPunct="0">
              <a:spcBef>
                <a:spcPct val="10000"/>
              </a:spcBef>
              <a:spcAft>
                <a:spcPct val="0"/>
              </a:spcAft>
              <a:defRPr b="1">
                <a:solidFill>
                  <a:schemeClr val="tx1"/>
                </a:solidFill>
                <a:latin typeface="Arial" charset="0"/>
                <a:ea typeface="宋体" pitchFamily="2" charset="-122"/>
              </a:defRPr>
            </a:lvl8pPr>
            <a:lvl9pPr marL="3886200" indent="-228600" algn="ctr" eaLnBrk="0" fontAlgn="base" hangingPunct="0">
              <a:spcBef>
                <a:spcPct val="10000"/>
              </a:spcBef>
              <a:spcAft>
                <a:spcPct val="0"/>
              </a:spcAft>
              <a:defRPr b="1">
                <a:solidFill>
                  <a:schemeClr val="tx1"/>
                </a:solidFill>
                <a:latin typeface="Arial" charset="0"/>
                <a:ea typeface="宋体" pitchFamily="2" charset="-122"/>
              </a:defRPr>
            </a:lvl9pPr>
          </a:lstStyle>
          <a:p>
            <a:pPr algn="l" eaLnBrk="1" hangingPunct="1">
              <a:spcBef>
                <a:spcPct val="50000"/>
              </a:spcBef>
              <a:defRPr/>
            </a:pPr>
            <a:r>
              <a:rPr lang="zh-CN" altLang="en-US" sz="100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数字信号处理</a:t>
            </a:r>
          </a:p>
        </p:txBody>
      </p:sp>
      <p:sp>
        <p:nvSpPr>
          <p:cNvPr id="8" name="Rectangle 3">
            <a:extLst>
              <a:ext uri="{FF2B5EF4-FFF2-40B4-BE49-F238E27FC236}">
                <a16:creationId xmlns:a16="http://schemas.microsoft.com/office/drawing/2014/main" id="{2A9E6063-A0D6-4E4A-82F6-901E10B6DC41}"/>
              </a:ext>
            </a:extLst>
          </p:cNvPr>
          <p:cNvSpPr txBox="1">
            <a:spLocks noChangeArrowheads="1"/>
          </p:cNvSpPr>
          <p:nvPr userDrawn="1"/>
        </p:nvSpPr>
        <p:spPr bwMode="auto">
          <a:xfrm>
            <a:off x="9323919" y="33438"/>
            <a:ext cx="2844800" cy="2873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zh-CN"/>
            </a:defPPr>
            <a:lvl1pPr marL="0" lvl="0" indent="0" algn="r" defTabSz="914400" rtl="0" eaLnBrk="1" fontAlgn="base" latinLnBrk="0" hangingPunct="1">
              <a:lnSpc>
                <a:spcPct val="100000"/>
              </a:lnSpc>
              <a:spcBef>
                <a:spcPct val="0"/>
              </a:spcBef>
              <a:spcAft>
                <a:spcPct val="0"/>
              </a:spcAft>
              <a:buNone/>
              <a:defRPr sz="1000" b="0" i="0" u="none" kern="1200" baseline="0">
                <a:solidFill>
                  <a:schemeClr val="tx1"/>
                </a:solidFill>
                <a:latin typeface="+mn-lt"/>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a:lstStyle>
          <a:p>
            <a:pPr>
              <a:defRPr/>
            </a:pPr>
            <a:fld id="{94505D6B-1EB0-41E8-8A7D-12F89D9111B5}" type="slidenum">
              <a:rPr lang="en-US" altLang="zh-CN" smtClean="0"/>
              <a:pPr>
                <a:defRPr/>
              </a:pPr>
              <a:t>‹#›</a:t>
            </a:fld>
            <a:endParaRPr lang="en-US" altLang="zh-CN"/>
          </a:p>
        </p:txBody>
      </p:sp>
      <p:pic>
        <p:nvPicPr>
          <p:cNvPr id="9" name="图片 8">
            <a:extLst>
              <a:ext uri="{FF2B5EF4-FFF2-40B4-BE49-F238E27FC236}">
                <a16:creationId xmlns:a16="http://schemas.microsoft.com/office/drawing/2014/main" id="{17B5C19A-8A35-4751-97C1-70C9B0EF96CC}"/>
              </a:ext>
            </a:extLst>
          </p:cNvPr>
          <p:cNvPicPr>
            <a:picLocks noChangeAspect="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772980" y="425965"/>
            <a:ext cx="1676782" cy="419195"/>
          </a:xfrm>
          <a:prstGeom prst="rect">
            <a:avLst/>
          </a:prstGeom>
        </p:spPr>
      </p:pic>
      <p:sp>
        <p:nvSpPr>
          <p:cNvPr id="10" name="Rectangle 5">
            <a:extLst>
              <a:ext uri="{FF2B5EF4-FFF2-40B4-BE49-F238E27FC236}">
                <a16:creationId xmlns:a16="http://schemas.microsoft.com/office/drawing/2014/main" id="{C60C5252-F932-4B3D-B4DA-BD0F127EF9EA}"/>
              </a:ext>
            </a:extLst>
          </p:cNvPr>
          <p:cNvSpPr>
            <a:spLocks noChangeArrowheads="1"/>
          </p:cNvSpPr>
          <p:nvPr userDrawn="1"/>
        </p:nvSpPr>
        <p:spPr bwMode="auto">
          <a:xfrm>
            <a:off x="216024" y="6064525"/>
            <a:ext cx="381000" cy="477838"/>
          </a:xfrm>
          <a:prstGeom prst="rect">
            <a:avLst/>
          </a:prstGeom>
          <a:gradFill flip="none" rotWithShape="1">
            <a:gsLst>
              <a:gs pos="0">
                <a:schemeClr val="folHlink"/>
              </a:gs>
              <a:gs pos="100000">
                <a:schemeClr val="bg1"/>
              </a:gs>
            </a:gsLst>
            <a:lin ang="13500000" scaled="1"/>
            <a:tileRect/>
          </a:gradFill>
          <a:ln>
            <a:noFill/>
          </a:ln>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b="0">
              <a:latin typeface="Times New Roman" panose="02020603050405020304" pitchFamily="18" charset="0"/>
            </a:endParaRPr>
          </a:p>
        </p:txBody>
      </p:sp>
      <p:sp>
        <p:nvSpPr>
          <p:cNvPr id="11" name="Rectangle 6">
            <a:extLst>
              <a:ext uri="{FF2B5EF4-FFF2-40B4-BE49-F238E27FC236}">
                <a16:creationId xmlns:a16="http://schemas.microsoft.com/office/drawing/2014/main" id="{39D35C07-8FAD-461D-B890-EDCC936AD994}"/>
              </a:ext>
            </a:extLst>
          </p:cNvPr>
          <p:cNvSpPr>
            <a:spLocks noChangeArrowheads="1"/>
          </p:cNvSpPr>
          <p:nvPr userDrawn="1"/>
        </p:nvSpPr>
        <p:spPr bwMode="auto">
          <a:xfrm>
            <a:off x="766357" y="6391553"/>
            <a:ext cx="9722131" cy="88897"/>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sp>
        <p:nvSpPr>
          <p:cNvPr id="12" name="Rectangle 7">
            <a:extLst>
              <a:ext uri="{FF2B5EF4-FFF2-40B4-BE49-F238E27FC236}">
                <a16:creationId xmlns:a16="http://schemas.microsoft.com/office/drawing/2014/main" id="{AC328D25-AB7E-4918-8A69-E5849DBDA23D}"/>
              </a:ext>
            </a:extLst>
          </p:cNvPr>
          <p:cNvSpPr>
            <a:spLocks noChangeArrowheads="1"/>
          </p:cNvSpPr>
          <p:nvPr userDrawn="1"/>
        </p:nvSpPr>
        <p:spPr bwMode="auto">
          <a:xfrm>
            <a:off x="762126" y="6286778"/>
            <a:ext cx="184151" cy="12541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b="0">
              <a:solidFill>
                <a:schemeClr val="hlink"/>
              </a:solidFill>
            </a:endParaRPr>
          </a:p>
        </p:txBody>
      </p:sp>
      <p:sp>
        <p:nvSpPr>
          <p:cNvPr id="13" name="Rectangle 8">
            <a:extLst>
              <a:ext uri="{FF2B5EF4-FFF2-40B4-BE49-F238E27FC236}">
                <a16:creationId xmlns:a16="http://schemas.microsoft.com/office/drawing/2014/main" id="{86F462B1-8EE2-42CC-B210-31033456FBC7}"/>
              </a:ext>
            </a:extLst>
          </p:cNvPr>
          <p:cNvSpPr>
            <a:spLocks noChangeArrowheads="1"/>
          </p:cNvSpPr>
          <p:nvPr userDrawn="1"/>
        </p:nvSpPr>
        <p:spPr bwMode="auto">
          <a:xfrm>
            <a:off x="887009" y="6266140"/>
            <a:ext cx="186267" cy="1238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b="0">
              <a:solidFill>
                <a:schemeClr val="hlink"/>
              </a:solidFill>
            </a:endParaRPr>
          </a:p>
        </p:txBody>
      </p:sp>
      <p:sp>
        <p:nvSpPr>
          <p:cNvPr id="14" name="Rectangle 9">
            <a:extLst>
              <a:ext uri="{FF2B5EF4-FFF2-40B4-BE49-F238E27FC236}">
                <a16:creationId xmlns:a16="http://schemas.microsoft.com/office/drawing/2014/main" id="{BD5BB3AA-8E98-4FAF-89E3-9B90E7906BE2}"/>
              </a:ext>
            </a:extLst>
          </p:cNvPr>
          <p:cNvSpPr>
            <a:spLocks noChangeArrowheads="1"/>
          </p:cNvSpPr>
          <p:nvPr userDrawn="1"/>
        </p:nvSpPr>
        <p:spPr bwMode="auto">
          <a:xfrm>
            <a:off x="939924" y="6318527"/>
            <a:ext cx="188384" cy="9207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b="0">
              <a:solidFill>
                <a:schemeClr val="accent2"/>
              </a:solidFill>
            </a:endParaRPr>
          </a:p>
        </p:txBody>
      </p:sp>
      <p:sp>
        <p:nvSpPr>
          <p:cNvPr id="15" name="Rectangle 10">
            <a:extLst>
              <a:ext uri="{FF2B5EF4-FFF2-40B4-BE49-F238E27FC236}">
                <a16:creationId xmlns:a16="http://schemas.microsoft.com/office/drawing/2014/main" id="{EBC9F11A-54CC-46E9-A3C1-699AB74CAD2D}"/>
              </a:ext>
            </a:extLst>
          </p:cNvPr>
          <p:cNvSpPr>
            <a:spLocks noChangeArrowheads="1"/>
          </p:cNvSpPr>
          <p:nvPr userDrawn="1"/>
        </p:nvSpPr>
        <p:spPr bwMode="auto">
          <a:xfrm>
            <a:off x="582210" y="6358216"/>
            <a:ext cx="182033" cy="1238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b="0">
              <a:solidFill>
                <a:schemeClr val="hlink"/>
              </a:solidFill>
            </a:endParaRPr>
          </a:p>
        </p:txBody>
      </p:sp>
      <p:sp>
        <p:nvSpPr>
          <p:cNvPr id="16" name="Rectangle 12">
            <a:extLst>
              <a:ext uri="{FF2B5EF4-FFF2-40B4-BE49-F238E27FC236}">
                <a16:creationId xmlns:a16="http://schemas.microsoft.com/office/drawing/2014/main" id="{A82D6996-799F-4B27-8EBC-3598EEFCB030}"/>
              </a:ext>
            </a:extLst>
          </p:cNvPr>
          <p:cNvSpPr>
            <a:spLocks noChangeArrowheads="1"/>
          </p:cNvSpPr>
          <p:nvPr userDrawn="1"/>
        </p:nvSpPr>
        <p:spPr bwMode="auto">
          <a:xfrm>
            <a:off x="762124" y="6351866"/>
            <a:ext cx="179917" cy="1285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b="0">
              <a:solidFill>
                <a:schemeClr val="accent2"/>
              </a:solidFill>
            </a:endParaRPr>
          </a:p>
        </p:txBody>
      </p:sp>
      <p:sp>
        <p:nvSpPr>
          <p:cNvPr id="17" name="Rectangle 13">
            <a:extLst>
              <a:ext uri="{FF2B5EF4-FFF2-40B4-BE49-F238E27FC236}">
                <a16:creationId xmlns:a16="http://schemas.microsoft.com/office/drawing/2014/main" id="{C06E331D-F0EF-4446-94EB-F75D2C84259E}"/>
              </a:ext>
            </a:extLst>
          </p:cNvPr>
          <p:cNvSpPr>
            <a:spLocks noChangeArrowheads="1"/>
          </p:cNvSpPr>
          <p:nvPr userDrawn="1"/>
        </p:nvSpPr>
        <p:spPr bwMode="auto">
          <a:xfrm>
            <a:off x="582210" y="6426475"/>
            <a:ext cx="179916" cy="1841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b="0">
              <a:solidFill>
                <a:schemeClr val="accent2"/>
              </a:solidFill>
            </a:endParaRPr>
          </a:p>
        </p:txBody>
      </p:sp>
      <p:sp>
        <p:nvSpPr>
          <p:cNvPr id="18" name="Rectangle 10">
            <a:extLst>
              <a:ext uri="{FF2B5EF4-FFF2-40B4-BE49-F238E27FC236}">
                <a16:creationId xmlns:a16="http://schemas.microsoft.com/office/drawing/2014/main" id="{3B5D2793-ED6D-49D8-9E3D-DC45484BDD96}"/>
              </a:ext>
            </a:extLst>
          </p:cNvPr>
          <p:cNvSpPr>
            <a:spLocks noChangeArrowheads="1"/>
          </p:cNvSpPr>
          <p:nvPr userDrawn="1"/>
        </p:nvSpPr>
        <p:spPr bwMode="auto">
          <a:xfrm>
            <a:off x="287993" y="6174063"/>
            <a:ext cx="182033" cy="1238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b="0">
              <a:solidFill>
                <a:schemeClr val="hlink"/>
              </a:solidFill>
            </a:endParaRPr>
          </a:p>
        </p:txBody>
      </p:sp>
      <p:sp>
        <p:nvSpPr>
          <p:cNvPr id="19" name="Rectangle 11">
            <a:extLst>
              <a:ext uri="{FF2B5EF4-FFF2-40B4-BE49-F238E27FC236}">
                <a16:creationId xmlns:a16="http://schemas.microsoft.com/office/drawing/2014/main" id="{0F5289BA-7153-4ED7-B269-7CAF11FD9BFD}"/>
              </a:ext>
            </a:extLst>
          </p:cNvPr>
          <p:cNvSpPr>
            <a:spLocks noChangeArrowheads="1"/>
          </p:cNvSpPr>
          <p:nvPr userDrawn="1"/>
        </p:nvSpPr>
        <p:spPr bwMode="auto">
          <a:xfrm>
            <a:off x="391708" y="6228038"/>
            <a:ext cx="184149" cy="184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sp>
        <p:nvSpPr>
          <p:cNvPr id="20" name="Rectangle 13">
            <a:extLst>
              <a:ext uri="{FF2B5EF4-FFF2-40B4-BE49-F238E27FC236}">
                <a16:creationId xmlns:a16="http://schemas.microsoft.com/office/drawing/2014/main" id="{6CA8B6C9-C8EC-46B4-B469-4D2EF0C0D684}"/>
              </a:ext>
            </a:extLst>
          </p:cNvPr>
          <p:cNvSpPr>
            <a:spLocks noChangeArrowheads="1"/>
          </p:cNvSpPr>
          <p:nvPr userDrawn="1"/>
        </p:nvSpPr>
        <p:spPr bwMode="auto">
          <a:xfrm>
            <a:off x="431925" y="6380438"/>
            <a:ext cx="160867" cy="9366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b="0">
              <a:solidFill>
                <a:schemeClr val="accent2"/>
              </a:solidFill>
            </a:endParaRPr>
          </a:p>
        </p:txBody>
      </p:sp>
      <p:sp>
        <p:nvSpPr>
          <p:cNvPr id="21" name="Rectangle 6">
            <a:extLst>
              <a:ext uri="{FF2B5EF4-FFF2-40B4-BE49-F238E27FC236}">
                <a16:creationId xmlns:a16="http://schemas.microsoft.com/office/drawing/2014/main" id="{C982F60B-5680-4F36-913D-58E123CA5D42}"/>
              </a:ext>
            </a:extLst>
          </p:cNvPr>
          <p:cNvSpPr>
            <a:spLocks noChangeArrowheads="1"/>
          </p:cNvSpPr>
          <p:nvPr userDrawn="1"/>
        </p:nvSpPr>
        <p:spPr bwMode="auto">
          <a:xfrm rot="16200000" flipV="1">
            <a:off x="-58928" y="5810209"/>
            <a:ext cx="1001949" cy="55958"/>
          </a:xfrm>
          <a:prstGeom prst="rect">
            <a:avLst/>
          </a:prstGeom>
          <a:gradFill flip="none" rotWithShape="1">
            <a:gsLst>
              <a:gs pos="0">
                <a:schemeClr val="bg2"/>
              </a:gs>
              <a:gs pos="100000">
                <a:schemeClr val="bg1"/>
              </a:gs>
            </a:gsLst>
            <a:lin ang="0" scaled="1"/>
            <a:tileRect/>
          </a:gradFill>
          <a:ln>
            <a:noFill/>
          </a:ln>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spTree>
    <p:extLst>
      <p:ext uri="{BB962C8B-B14F-4D97-AF65-F5344CB8AC3E}">
        <p14:creationId xmlns:p14="http://schemas.microsoft.com/office/powerpoint/2010/main" val="1497544949"/>
      </p:ext>
    </p:extLst>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结束">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38CAF6-B75C-4676-8152-A60FA2B1F2C2}"/>
              </a:ext>
            </a:extLst>
          </p:cNvPr>
          <p:cNvSpPr>
            <a:spLocks noChangeArrowheads="1"/>
          </p:cNvSpPr>
          <p:nvPr/>
        </p:nvSpPr>
        <p:spPr bwMode="hidden">
          <a:xfrm flipH="1">
            <a:off x="7518400" y="0"/>
            <a:ext cx="4673600" cy="6858000"/>
          </a:xfrm>
          <a:prstGeom prst="rect">
            <a:avLst/>
          </a:prstGeom>
          <a:gradFill rotWithShape="1">
            <a:gsLst>
              <a:gs pos="0">
                <a:schemeClr val="bg2">
                  <a:alpha val="30000"/>
                </a:schemeClr>
              </a:gs>
              <a:gs pos="100000">
                <a:schemeClr val="bg1"/>
              </a:gs>
            </a:gsLst>
            <a:lin ang="0" scaled="1"/>
          </a:gradFill>
          <a:ln>
            <a:noFill/>
          </a:ln>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b="0">
              <a:latin typeface="Times New Roman" panose="02020603050405020304" pitchFamily="18" charset="0"/>
            </a:endParaRPr>
          </a:p>
        </p:txBody>
      </p:sp>
      <p:sp>
        <p:nvSpPr>
          <p:cNvPr id="5" name="Rectangle 4">
            <a:extLst>
              <a:ext uri="{FF2B5EF4-FFF2-40B4-BE49-F238E27FC236}">
                <a16:creationId xmlns:a16="http://schemas.microsoft.com/office/drawing/2014/main" id="{9D9DC1E7-0749-4B68-8791-25EE27F9A40D}"/>
              </a:ext>
            </a:extLst>
          </p:cNvPr>
          <p:cNvSpPr>
            <a:spLocks noChangeArrowheads="1"/>
          </p:cNvSpPr>
          <p:nvPr/>
        </p:nvSpPr>
        <p:spPr bwMode="hidden">
          <a:xfrm flipH="1">
            <a:off x="2" y="1690688"/>
            <a:ext cx="9903884" cy="25336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grpSp>
        <p:nvGrpSpPr>
          <p:cNvPr id="6" name="Group 5">
            <a:extLst>
              <a:ext uri="{FF2B5EF4-FFF2-40B4-BE49-F238E27FC236}">
                <a16:creationId xmlns:a16="http://schemas.microsoft.com/office/drawing/2014/main" id="{7B9D85B1-2331-497A-B3E5-1A1195E17D53}"/>
              </a:ext>
            </a:extLst>
          </p:cNvPr>
          <p:cNvGrpSpPr>
            <a:grpSpLocks/>
          </p:cNvGrpSpPr>
          <p:nvPr/>
        </p:nvGrpSpPr>
        <p:grpSpPr bwMode="auto">
          <a:xfrm flipH="1" flipV="1">
            <a:off x="8369302" y="1690691"/>
            <a:ext cx="3822700" cy="3157537"/>
            <a:chOff x="0" y="672"/>
            <a:chExt cx="1806" cy="1989"/>
          </a:xfrm>
        </p:grpSpPr>
        <p:sp>
          <p:nvSpPr>
            <p:cNvPr id="7" name="Rectangle 6">
              <a:extLst>
                <a:ext uri="{FF2B5EF4-FFF2-40B4-BE49-F238E27FC236}">
                  <a16:creationId xmlns:a16="http://schemas.microsoft.com/office/drawing/2014/main" id="{FA60D396-6BF9-4F26-9229-74C726E9F6F8}"/>
                </a:ext>
              </a:extLst>
            </p:cNvPr>
            <p:cNvSpPr>
              <a:spLocks noChangeArrowheads="1"/>
            </p:cNvSpPr>
            <p:nvPr/>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sp>
          <p:nvSpPr>
            <p:cNvPr id="8" name="Rectangle 7">
              <a:extLst>
                <a:ext uri="{FF2B5EF4-FFF2-40B4-BE49-F238E27FC236}">
                  <a16:creationId xmlns:a16="http://schemas.microsoft.com/office/drawing/2014/main" id="{5C3322E7-B0F4-4C39-B021-9C43989C6A10}"/>
                </a:ext>
              </a:extLst>
            </p:cNvPr>
            <p:cNvSpPr>
              <a:spLocks noChangeArrowheads="1"/>
            </p:cNvSpPr>
            <p:nvPr/>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sp>
          <p:nvSpPr>
            <p:cNvPr id="9" name="Rectangle 8">
              <a:extLst>
                <a:ext uri="{FF2B5EF4-FFF2-40B4-BE49-F238E27FC236}">
                  <a16:creationId xmlns:a16="http://schemas.microsoft.com/office/drawing/2014/main" id="{DBF3C545-BE82-46FC-88F3-D557A0E18847}"/>
                </a:ext>
              </a:extLst>
            </p:cNvPr>
            <p:cNvSpPr>
              <a:spLocks noChangeArrowheads="1"/>
            </p:cNvSpPr>
            <p:nvPr/>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sp>
          <p:nvSpPr>
            <p:cNvPr id="10" name="Rectangle 9">
              <a:extLst>
                <a:ext uri="{FF2B5EF4-FFF2-40B4-BE49-F238E27FC236}">
                  <a16:creationId xmlns:a16="http://schemas.microsoft.com/office/drawing/2014/main" id="{CED11423-CBE9-4772-95D8-76B6F6ABE2DF}"/>
                </a:ext>
              </a:extLst>
            </p:cNvPr>
            <p:cNvSpPr>
              <a:spLocks noChangeArrowheads="1"/>
            </p:cNvSpPr>
            <p:nvPr/>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sp>
          <p:nvSpPr>
            <p:cNvPr id="11" name="Rectangle 10">
              <a:extLst>
                <a:ext uri="{FF2B5EF4-FFF2-40B4-BE49-F238E27FC236}">
                  <a16:creationId xmlns:a16="http://schemas.microsoft.com/office/drawing/2014/main" id="{15BD4D77-865C-4543-BB7C-D2A56EAF9D2E}"/>
                </a:ext>
              </a:extLst>
            </p:cNvPr>
            <p:cNvSpPr>
              <a:spLocks noChangeArrowheads="1"/>
            </p:cNvSpPr>
            <p:nvPr/>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sp>
          <p:nvSpPr>
            <p:cNvPr id="12" name="Rectangle 11">
              <a:extLst>
                <a:ext uri="{FF2B5EF4-FFF2-40B4-BE49-F238E27FC236}">
                  <a16:creationId xmlns:a16="http://schemas.microsoft.com/office/drawing/2014/main" id="{91A735E7-531C-4D0B-88EF-CA089FECEA0D}"/>
                </a:ext>
              </a:extLst>
            </p:cNvPr>
            <p:cNvSpPr>
              <a:spLocks noChangeArrowheads="1"/>
            </p:cNvSpPr>
            <p:nvPr/>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sp>
          <p:nvSpPr>
            <p:cNvPr id="13" name="Rectangle 12">
              <a:extLst>
                <a:ext uri="{FF2B5EF4-FFF2-40B4-BE49-F238E27FC236}">
                  <a16:creationId xmlns:a16="http://schemas.microsoft.com/office/drawing/2014/main" id="{E8672979-0D25-4A31-85BD-25EA1C677FB0}"/>
                </a:ext>
              </a:extLst>
            </p:cNvPr>
            <p:cNvSpPr>
              <a:spLocks noChangeArrowheads="1"/>
            </p:cNvSpPr>
            <p:nvPr/>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sp>
          <p:nvSpPr>
            <p:cNvPr id="14" name="Rectangle 13">
              <a:extLst>
                <a:ext uri="{FF2B5EF4-FFF2-40B4-BE49-F238E27FC236}">
                  <a16:creationId xmlns:a16="http://schemas.microsoft.com/office/drawing/2014/main" id="{A75198CD-ECF3-4821-88D0-7030E6A4BDE4}"/>
                </a:ext>
              </a:extLst>
            </p:cNvPr>
            <p:cNvSpPr>
              <a:spLocks noChangeArrowheads="1"/>
            </p:cNvSpPr>
            <p:nvPr/>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sp>
          <p:nvSpPr>
            <p:cNvPr id="15" name="Rectangle 14">
              <a:extLst>
                <a:ext uri="{FF2B5EF4-FFF2-40B4-BE49-F238E27FC236}">
                  <a16:creationId xmlns:a16="http://schemas.microsoft.com/office/drawing/2014/main" id="{C1179249-A2C7-4837-A34B-35851852E4A7}"/>
                </a:ext>
              </a:extLst>
            </p:cNvPr>
            <p:cNvSpPr>
              <a:spLocks noChangeArrowheads="1"/>
            </p:cNvSpPr>
            <p:nvPr/>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sp>
          <p:nvSpPr>
            <p:cNvPr id="16" name="Rectangle 15">
              <a:extLst>
                <a:ext uri="{FF2B5EF4-FFF2-40B4-BE49-F238E27FC236}">
                  <a16:creationId xmlns:a16="http://schemas.microsoft.com/office/drawing/2014/main" id="{677A3959-12E9-468B-9F9B-CC07F4CC602F}"/>
                </a:ext>
              </a:extLst>
            </p:cNvPr>
            <p:cNvSpPr>
              <a:spLocks noChangeArrowheads="1"/>
            </p:cNvSpPr>
            <p:nvPr/>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grpSp>
      <p:pic>
        <p:nvPicPr>
          <p:cNvPr id="17" name="图片 43">
            <a:extLst>
              <a:ext uri="{FF2B5EF4-FFF2-40B4-BE49-F238E27FC236}">
                <a16:creationId xmlns:a16="http://schemas.microsoft.com/office/drawing/2014/main" id="{8E99405E-35B0-469D-99BC-8604C898B7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60277" y="614928"/>
            <a:ext cx="2667608" cy="666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Rectangle 20"/>
          <p:cNvSpPr>
            <a:spLocks noGrp="1" noChangeArrowheads="1"/>
          </p:cNvSpPr>
          <p:nvPr>
            <p:ph type="subTitle" idx="1"/>
          </p:nvPr>
        </p:nvSpPr>
        <p:spPr>
          <a:xfrm>
            <a:off x="152401" y="4473119"/>
            <a:ext cx="8026400" cy="649905"/>
          </a:xfrm>
        </p:spPr>
        <p:txBody>
          <a:bodyPr/>
          <a:lstStyle>
            <a:lvl1pPr marL="0" indent="0" algn="ctr">
              <a:buFont typeface="Wingdings" pitchFamily="2" charset="2"/>
              <a:buNone/>
              <a:defRPr sz="3400">
                <a:solidFill>
                  <a:schemeClr val="bg1">
                    <a:lumMod val="65000"/>
                  </a:schemeClr>
                </a:solidFill>
              </a:defRPr>
            </a:lvl1pPr>
          </a:lstStyle>
          <a:p>
            <a:r>
              <a:rPr lang="zh-CN" altLang="en-US"/>
              <a:t>单击此处编辑母版副标题样式</a:t>
            </a:r>
            <a:endParaRPr lang="zh-CN" altLang="en-US" dirty="0"/>
          </a:p>
        </p:txBody>
      </p:sp>
      <p:sp>
        <p:nvSpPr>
          <p:cNvPr id="7187" name="Rectangle 19"/>
          <p:cNvSpPr>
            <a:spLocks noGrp="1" noChangeArrowheads="1"/>
          </p:cNvSpPr>
          <p:nvPr>
            <p:ph type="ctrTitle" hasCustomPrompt="1"/>
          </p:nvPr>
        </p:nvSpPr>
        <p:spPr>
          <a:xfrm>
            <a:off x="152401" y="1852613"/>
            <a:ext cx="8487881" cy="2209800"/>
          </a:xfrm>
        </p:spPr>
        <p:txBody>
          <a:bodyPr>
            <a:normAutofit/>
          </a:bodyPr>
          <a:lstStyle>
            <a:lvl1pPr algn="ctr">
              <a:defRPr lang="zh-CN" altLang="en-US" sz="5400" smtClean="0">
                <a:solidFill>
                  <a:srgbClr val="FFFFFF"/>
                </a:solidFill>
              </a:defRPr>
            </a:lvl1pPr>
          </a:lstStyle>
          <a:p>
            <a:r>
              <a:rPr lang="zh-CN" altLang="en-US" dirty="0">
                <a:solidFill>
                  <a:srgbClr val="FFFFFF"/>
                </a:solidFill>
                <a:latin typeface="+mj-lt"/>
                <a:ea typeface="+mj-ea"/>
                <a:cs typeface="+mj-cs"/>
              </a:rPr>
              <a:t>数字信号处理</a:t>
            </a:r>
            <a:endParaRPr lang="zh-CN" altLang="en-US" dirty="0"/>
          </a:p>
        </p:txBody>
      </p:sp>
    </p:spTree>
    <p:extLst>
      <p:ext uri="{BB962C8B-B14F-4D97-AF65-F5344CB8AC3E}">
        <p14:creationId xmlns:p14="http://schemas.microsoft.com/office/powerpoint/2010/main" val="740534854"/>
      </p:ext>
    </p:extLst>
  </p:cSld>
  <p:clrMapOvr>
    <a:masterClrMapping/>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51985" y="188640"/>
            <a:ext cx="10530417" cy="692150"/>
          </a:xfrm>
        </p:spPr>
        <p:txBody>
          <a:bodyPr>
            <a:normAutofit/>
          </a:bodyPr>
          <a:lstStyle>
            <a:lvl1pPr>
              <a:defRPr sz="3600" b="0" i="0" baseline="0">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a:t>单击此处编辑母版标题样式</a:t>
            </a:r>
            <a:endParaRPr lang="zh-CN" altLang="en-US" dirty="0"/>
          </a:p>
        </p:txBody>
      </p:sp>
      <p:sp>
        <p:nvSpPr>
          <p:cNvPr id="3" name="内容占位符 2"/>
          <p:cNvSpPr>
            <a:spLocks noGrp="1"/>
          </p:cNvSpPr>
          <p:nvPr>
            <p:ph idx="1" hasCustomPrompt="1"/>
          </p:nvPr>
        </p:nvSpPr>
        <p:spPr>
          <a:xfrm>
            <a:off x="609600" y="1341438"/>
            <a:ext cx="10972800" cy="5160320"/>
          </a:xfrm>
        </p:spPr>
        <p:txBody>
          <a:bodyPr>
            <a:normAutofit/>
          </a:bodyPr>
          <a:lstStyle>
            <a:lvl1pPr marL="358775" indent="-358775" eaLnBrk="1" latinLnBrk="0" hangingPunct="1">
              <a:lnSpc>
                <a:spcPct val="100000"/>
              </a:lnSpc>
              <a:spcBef>
                <a:spcPts val="0"/>
              </a:spcBef>
              <a:spcAft>
                <a:spcPts val="600"/>
              </a:spcAft>
              <a:buFont typeface="Wingdings" panose="05000000000000000000" pitchFamily="2" charset="2"/>
              <a:buChar char=""/>
              <a:defRPr sz="2800" b="1" i="0" baseline="0">
                <a:latin typeface="Times New Roman" panose="02020603050405020304" pitchFamily="18" charset="0"/>
                <a:ea typeface="宋体" panose="02010600030101010101" pitchFamily="2" charset="-122"/>
                <a:cs typeface="Times New Roman" panose="02020603050405020304" pitchFamily="18" charset="0"/>
              </a:defRPr>
            </a:lvl1pPr>
            <a:lvl2pPr marL="717550" indent="-358775" eaLnBrk="1" latinLnBrk="0" hangingPunct="1">
              <a:lnSpc>
                <a:spcPct val="100000"/>
              </a:lnSpc>
              <a:spcBef>
                <a:spcPts val="0"/>
              </a:spcBef>
              <a:spcAft>
                <a:spcPts val="600"/>
              </a:spcAft>
              <a:buClrTx/>
              <a:buSzPct val="75000"/>
              <a:buFont typeface="Wingdings" panose="05000000000000000000" pitchFamily="2" charset="2"/>
              <a:buChar char=""/>
              <a:defRPr b="0" i="0" baseline="0">
                <a:solidFill>
                  <a:schemeClr val="tx1"/>
                </a:solidFill>
                <a:latin typeface="Arial" panose="020B0604020202020204" pitchFamily="34" charset="0"/>
                <a:ea typeface="楷体" panose="02010609060101010101" pitchFamily="49" charset="-122"/>
                <a:cs typeface="Times New Roman" panose="02020603050405020304" pitchFamily="18" charset="0"/>
              </a:defRPr>
            </a:lvl2pPr>
            <a:lvl3pPr marL="984250" indent="-266700" eaLnBrk="1" latinLnBrk="0" hangingPunct="1">
              <a:lnSpc>
                <a:spcPct val="100000"/>
              </a:lnSpc>
              <a:spcBef>
                <a:spcPts val="0"/>
              </a:spcBef>
              <a:spcAft>
                <a:spcPts val="600"/>
              </a:spcAft>
              <a:defRPr sz="2200" b="0" i="0" baseline="0">
                <a:latin typeface="Times New Roman" panose="02020603050405020304" pitchFamily="18" charset="0"/>
                <a:ea typeface="宋体" panose="02010600030101010101" pitchFamily="2" charset="-122"/>
              </a:defRPr>
            </a:lvl3pPr>
            <a:lvl4pPr marL="1249363" indent="-265113" eaLnBrk="1" latinLnBrk="0" hangingPunct="1">
              <a:lnSpc>
                <a:spcPct val="114000"/>
              </a:lnSpc>
              <a:spcBef>
                <a:spcPts val="0"/>
              </a:spcBef>
              <a:spcAft>
                <a:spcPts val="600"/>
              </a:spcAft>
              <a:tabLst>
                <a:tab pos="1249363" algn="l"/>
              </a:tabLst>
              <a:defRPr b="0" i="0" baseline="0"/>
            </a:lvl4pPr>
            <a:lvl5pPr marL="1527175" indent="-277813" eaLnBrk="1" latinLnBrk="0" hangingPunct="1">
              <a:lnSpc>
                <a:spcPct val="114000"/>
              </a:lnSpc>
              <a:spcBef>
                <a:spcPts val="0"/>
              </a:spcBef>
              <a:spcAft>
                <a:spcPts val="600"/>
              </a:spcAft>
              <a:defRPr b="0" i="0" baseline="0"/>
            </a:lvl5pPr>
          </a:lstStyle>
          <a:p>
            <a:pPr lvl="0"/>
            <a:r>
              <a:rPr lang="zh-CN" altLang="en-US" dirty="0"/>
              <a:t>单击此处编辑母版文本样式编辑母版文本编辑母版文本</a:t>
            </a:r>
          </a:p>
          <a:p>
            <a:pPr lvl="1"/>
            <a:r>
              <a:rPr lang="zh-CN" altLang="en-US" dirty="0"/>
              <a:t>第二级此处编辑母版文本样式编辑母版文本编辑母版文本此处编辑母版文本样式编辑母版文本编辑母版文本</a:t>
            </a:r>
          </a:p>
          <a:p>
            <a:pPr lvl="2"/>
            <a:r>
              <a:rPr lang="zh-CN" altLang="en-US" dirty="0"/>
              <a:t>第三级此处编辑母版文本样式编辑母版文本编辑母版文本此处编辑母版文本样式编辑母版文本编辑母版文本</a:t>
            </a:r>
          </a:p>
          <a:p>
            <a:pPr lvl="3"/>
            <a:r>
              <a:rPr lang="zh-CN" altLang="en-US" dirty="0"/>
              <a:t>第四级</a:t>
            </a:r>
          </a:p>
          <a:p>
            <a:pPr lvl="4"/>
            <a:r>
              <a:rPr lang="zh-CN" altLang="en-US" dirty="0"/>
              <a:t>第五级</a:t>
            </a:r>
          </a:p>
        </p:txBody>
      </p:sp>
      <p:sp>
        <p:nvSpPr>
          <p:cNvPr id="4" name="页脚占位符 3"/>
          <p:cNvSpPr>
            <a:spLocks noGrp="1"/>
          </p:cNvSpPr>
          <p:nvPr>
            <p:ph type="ftr" sz="quarter" idx="10"/>
          </p:nvPr>
        </p:nvSpPr>
        <p:spPr/>
        <p:txBody>
          <a:bodyPr/>
          <a:lstStyle/>
          <a:p>
            <a:pPr>
              <a:defRPr/>
            </a:pPr>
            <a:endParaRPr lang="en-US" altLang="zh-CN">
              <a:latin typeface="Arial" panose="020B0604020202020204" pitchFamily="34" charset="0"/>
            </a:endParaRPr>
          </a:p>
        </p:txBody>
      </p:sp>
      <p:sp>
        <p:nvSpPr>
          <p:cNvPr id="5" name="日期占位符 4"/>
          <p:cNvSpPr>
            <a:spLocks noGrp="1"/>
          </p:cNvSpPr>
          <p:nvPr>
            <p:ph type="dt" sz="half" idx="11"/>
          </p:nvPr>
        </p:nvSpPr>
        <p:spPr/>
        <p:txBody>
          <a:bodyPr/>
          <a:lstStyle/>
          <a:p>
            <a:pPr>
              <a:defRPr/>
            </a:pPr>
            <a:endParaRPr lang="en-US" altLang="zh-CN">
              <a:latin typeface="Arial" panose="020B0604020202020204" pitchFamily="34" charset="0"/>
            </a:endParaRPr>
          </a:p>
        </p:txBody>
      </p:sp>
      <p:sp>
        <p:nvSpPr>
          <p:cNvPr id="6" name="灯片编号占位符 5"/>
          <p:cNvSpPr>
            <a:spLocks noGrp="1"/>
          </p:cNvSpPr>
          <p:nvPr>
            <p:ph type="sldNum" sz="quarter" idx="12"/>
          </p:nvPr>
        </p:nvSpPr>
        <p:spPr>
          <a:xfrm>
            <a:off x="9347877" y="8620"/>
            <a:ext cx="2844800" cy="287338"/>
          </a:xfrm>
        </p:spPr>
        <p:txBody>
          <a:bodyPr/>
          <a:lstStyle>
            <a:lvl1pPr marL="0" indent="0">
              <a:buFontTx/>
              <a:buNone/>
              <a:defRPr sz="1000" b="0" i="0">
                <a:latin typeface="Times New Roman" panose="02020603050405020304" pitchFamily="18" charset="0"/>
                <a:cs typeface="Times New Roman" panose="02020603050405020304" pitchFamily="18" charset="0"/>
              </a:defRPr>
            </a:lvl1pPr>
          </a:lstStyle>
          <a:p>
            <a:pPr>
              <a:defRPr/>
            </a:pPr>
            <a:fld id="{BBAC5825-1D12-4EE6-8F09-D4CDC8CB2D43}" type="slidenum">
              <a:rPr lang="en-US" altLang="zh-CN" smtClean="0"/>
              <a:pPr>
                <a:defRPr/>
              </a:pPr>
              <a:t>‹#›</a:t>
            </a:fld>
            <a:endParaRPr lang="en-US" altLang="zh-CN" dirty="0"/>
          </a:p>
        </p:txBody>
      </p:sp>
    </p:spTree>
    <p:extLst>
      <p:ext uri="{BB962C8B-B14F-4D97-AF65-F5344CB8AC3E}">
        <p14:creationId xmlns:p14="http://schemas.microsoft.com/office/powerpoint/2010/main" val="2418155426"/>
      </p:ext>
    </p:extLst>
  </p:cSld>
  <p:clrMapOvr>
    <a:masterClrMapping/>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051985" y="188640"/>
            <a:ext cx="10530417" cy="692150"/>
          </a:xfrm>
        </p:spPr>
        <p:txBody>
          <a:bodyPr/>
          <a:lstStyle>
            <a:lvl1pPr>
              <a:defRPr sz="3600" b="0" i="0" baseline="0">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a:t>单击此处编辑母版标题样式</a:t>
            </a:r>
            <a:endParaRPr lang="zh-CN" altLang="en-US" dirty="0"/>
          </a:p>
        </p:txBody>
      </p:sp>
      <p:sp>
        <p:nvSpPr>
          <p:cNvPr id="4" name="页脚占位符 3"/>
          <p:cNvSpPr>
            <a:spLocks noGrp="1"/>
          </p:cNvSpPr>
          <p:nvPr>
            <p:ph type="ftr" sz="quarter" idx="10"/>
          </p:nvPr>
        </p:nvSpPr>
        <p:spPr/>
        <p:txBody>
          <a:bodyPr/>
          <a:lstStyle/>
          <a:p>
            <a:pPr>
              <a:defRPr/>
            </a:pPr>
            <a:endParaRPr lang="en-US" altLang="zh-CN">
              <a:latin typeface="Arial" panose="020B0604020202020204" pitchFamily="34" charset="0"/>
            </a:endParaRPr>
          </a:p>
        </p:txBody>
      </p:sp>
      <p:sp>
        <p:nvSpPr>
          <p:cNvPr id="5" name="日期占位符 4"/>
          <p:cNvSpPr>
            <a:spLocks noGrp="1"/>
          </p:cNvSpPr>
          <p:nvPr>
            <p:ph type="dt" sz="half" idx="11"/>
          </p:nvPr>
        </p:nvSpPr>
        <p:spPr/>
        <p:txBody>
          <a:bodyPr/>
          <a:lstStyle/>
          <a:p>
            <a:pPr>
              <a:defRPr/>
            </a:pPr>
            <a:endParaRPr lang="en-US" altLang="zh-CN">
              <a:latin typeface="Arial" panose="020B0604020202020204" pitchFamily="34" charset="0"/>
            </a:endParaRPr>
          </a:p>
        </p:txBody>
      </p:sp>
      <p:sp>
        <p:nvSpPr>
          <p:cNvPr id="6" name="灯片编号占位符 5"/>
          <p:cNvSpPr>
            <a:spLocks noGrp="1"/>
          </p:cNvSpPr>
          <p:nvPr>
            <p:ph type="sldNum" sz="quarter" idx="12"/>
          </p:nvPr>
        </p:nvSpPr>
        <p:spPr>
          <a:xfrm>
            <a:off x="9347877" y="8620"/>
            <a:ext cx="2844800" cy="287338"/>
          </a:xfrm>
        </p:spPr>
        <p:txBody>
          <a:bodyPr/>
          <a:lstStyle>
            <a:lvl1pPr marL="0" indent="0">
              <a:buFontTx/>
              <a:buNone/>
              <a:defRPr sz="1000">
                <a:latin typeface="Times New Roman" panose="02020603050405020304" pitchFamily="18" charset="0"/>
                <a:cs typeface="Times New Roman" panose="02020603050405020304" pitchFamily="18" charset="0"/>
              </a:defRPr>
            </a:lvl1pPr>
          </a:lstStyle>
          <a:p>
            <a:pPr>
              <a:defRPr/>
            </a:pPr>
            <a:fld id="{94505D6B-1EB0-41E8-8A7D-12F89D9111B5}" type="slidenum">
              <a:rPr lang="en-US" altLang="zh-CN" smtClean="0"/>
              <a:pPr>
                <a:defRPr/>
              </a:pPr>
              <a:t>‹#›</a:t>
            </a:fld>
            <a:endParaRPr lang="en-US" altLang="zh-CN"/>
          </a:p>
        </p:txBody>
      </p:sp>
    </p:spTree>
    <p:extLst>
      <p:ext uri="{BB962C8B-B14F-4D97-AF65-F5344CB8AC3E}">
        <p14:creationId xmlns:p14="http://schemas.microsoft.com/office/powerpoint/2010/main" val="51216795"/>
      </p:ext>
    </p:extLst>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5">
            <a:extLst>
              <a:ext uri="{FF2B5EF4-FFF2-40B4-BE49-F238E27FC236}">
                <a16:creationId xmlns:a16="http://schemas.microsoft.com/office/drawing/2014/main" id="{D0D30818-452D-4FD2-947E-2432B26A4F4B}"/>
              </a:ext>
            </a:extLst>
          </p:cNvPr>
          <p:cNvSpPr>
            <a:spLocks noChangeArrowheads="1"/>
          </p:cNvSpPr>
          <p:nvPr/>
        </p:nvSpPr>
        <p:spPr bwMode="auto">
          <a:xfrm>
            <a:off x="0" y="742950"/>
            <a:ext cx="381000" cy="477838"/>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b="0">
              <a:latin typeface="Times New Roman" panose="02020603050405020304" pitchFamily="18" charset="0"/>
            </a:endParaRPr>
          </a:p>
        </p:txBody>
      </p:sp>
      <p:sp>
        <p:nvSpPr>
          <p:cNvPr id="1027" name="Rectangle 6">
            <a:extLst>
              <a:ext uri="{FF2B5EF4-FFF2-40B4-BE49-F238E27FC236}">
                <a16:creationId xmlns:a16="http://schemas.microsoft.com/office/drawing/2014/main" id="{A680A8B8-2476-4808-92B0-C303C042FC73}"/>
              </a:ext>
            </a:extLst>
          </p:cNvPr>
          <p:cNvSpPr>
            <a:spLocks noChangeArrowheads="1"/>
          </p:cNvSpPr>
          <p:nvPr/>
        </p:nvSpPr>
        <p:spPr bwMode="auto">
          <a:xfrm>
            <a:off x="550333" y="1069978"/>
            <a:ext cx="11641667" cy="8096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sp>
        <p:nvSpPr>
          <p:cNvPr id="1028" name="Rectangle 7">
            <a:extLst>
              <a:ext uri="{FF2B5EF4-FFF2-40B4-BE49-F238E27FC236}">
                <a16:creationId xmlns:a16="http://schemas.microsoft.com/office/drawing/2014/main" id="{52C6B98C-9A11-4947-A709-7BE839730BDB}"/>
              </a:ext>
            </a:extLst>
          </p:cNvPr>
          <p:cNvSpPr>
            <a:spLocks noChangeArrowheads="1"/>
          </p:cNvSpPr>
          <p:nvPr/>
        </p:nvSpPr>
        <p:spPr bwMode="auto">
          <a:xfrm>
            <a:off x="546102" y="965203"/>
            <a:ext cx="184151" cy="12541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b="0">
              <a:solidFill>
                <a:schemeClr val="hlink"/>
              </a:solidFill>
            </a:endParaRPr>
          </a:p>
        </p:txBody>
      </p:sp>
      <p:sp>
        <p:nvSpPr>
          <p:cNvPr id="1029" name="Rectangle 8">
            <a:extLst>
              <a:ext uri="{FF2B5EF4-FFF2-40B4-BE49-F238E27FC236}">
                <a16:creationId xmlns:a16="http://schemas.microsoft.com/office/drawing/2014/main" id="{4A5656BF-36B7-4D43-A8EB-76904796633E}"/>
              </a:ext>
            </a:extLst>
          </p:cNvPr>
          <p:cNvSpPr>
            <a:spLocks noChangeArrowheads="1"/>
          </p:cNvSpPr>
          <p:nvPr/>
        </p:nvSpPr>
        <p:spPr bwMode="auto">
          <a:xfrm>
            <a:off x="670985" y="944565"/>
            <a:ext cx="186267" cy="1238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b="0">
              <a:solidFill>
                <a:schemeClr val="hlink"/>
              </a:solidFill>
            </a:endParaRPr>
          </a:p>
        </p:txBody>
      </p:sp>
      <p:sp>
        <p:nvSpPr>
          <p:cNvPr id="1030" name="Rectangle 9">
            <a:extLst>
              <a:ext uri="{FF2B5EF4-FFF2-40B4-BE49-F238E27FC236}">
                <a16:creationId xmlns:a16="http://schemas.microsoft.com/office/drawing/2014/main" id="{073157A8-2240-4366-94F7-3CC0807FBC90}"/>
              </a:ext>
            </a:extLst>
          </p:cNvPr>
          <p:cNvSpPr>
            <a:spLocks noChangeArrowheads="1"/>
          </p:cNvSpPr>
          <p:nvPr/>
        </p:nvSpPr>
        <p:spPr bwMode="auto">
          <a:xfrm>
            <a:off x="723900" y="996952"/>
            <a:ext cx="188384" cy="9207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b="0">
              <a:solidFill>
                <a:schemeClr val="accent2"/>
              </a:solidFill>
            </a:endParaRPr>
          </a:p>
        </p:txBody>
      </p:sp>
      <p:sp>
        <p:nvSpPr>
          <p:cNvPr id="1031" name="Rectangle 10">
            <a:extLst>
              <a:ext uri="{FF2B5EF4-FFF2-40B4-BE49-F238E27FC236}">
                <a16:creationId xmlns:a16="http://schemas.microsoft.com/office/drawing/2014/main" id="{B4751A78-A0B4-45C2-AAB0-9C19D91FEA1D}"/>
              </a:ext>
            </a:extLst>
          </p:cNvPr>
          <p:cNvSpPr>
            <a:spLocks noChangeArrowheads="1"/>
          </p:cNvSpPr>
          <p:nvPr/>
        </p:nvSpPr>
        <p:spPr bwMode="auto">
          <a:xfrm>
            <a:off x="366186" y="1036641"/>
            <a:ext cx="182033" cy="1238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b="0">
              <a:solidFill>
                <a:schemeClr val="hlink"/>
              </a:solidFill>
            </a:endParaRPr>
          </a:p>
        </p:txBody>
      </p:sp>
      <p:sp>
        <p:nvSpPr>
          <p:cNvPr id="1032" name="Rectangle 12">
            <a:extLst>
              <a:ext uri="{FF2B5EF4-FFF2-40B4-BE49-F238E27FC236}">
                <a16:creationId xmlns:a16="http://schemas.microsoft.com/office/drawing/2014/main" id="{42238424-90F7-4436-BEF6-D6E809A7BE9F}"/>
              </a:ext>
            </a:extLst>
          </p:cNvPr>
          <p:cNvSpPr>
            <a:spLocks noChangeArrowheads="1"/>
          </p:cNvSpPr>
          <p:nvPr/>
        </p:nvSpPr>
        <p:spPr bwMode="auto">
          <a:xfrm>
            <a:off x="546100" y="1030291"/>
            <a:ext cx="179917" cy="1285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b="0">
              <a:solidFill>
                <a:schemeClr val="accent2"/>
              </a:solidFill>
            </a:endParaRPr>
          </a:p>
        </p:txBody>
      </p:sp>
      <p:sp>
        <p:nvSpPr>
          <p:cNvPr id="1033" name="Rectangle 13">
            <a:extLst>
              <a:ext uri="{FF2B5EF4-FFF2-40B4-BE49-F238E27FC236}">
                <a16:creationId xmlns:a16="http://schemas.microsoft.com/office/drawing/2014/main" id="{3C8C611F-EDF1-439B-8361-3E9B77F42E30}"/>
              </a:ext>
            </a:extLst>
          </p:cNvPr>
          <p:cNvSpPr>
            <a:spLocks noChangeArrowheads="1"/>
          </p:cNvSpPr>
          <p:nvPr/>
        </p:nvSpPr>
        <p:spPr bwMode="auto">
          <a:xfrm>
            <a:off x="366186" y="1104900"/>
            <a:ext cx="179916" cy="1841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b="0">
              <a:solidFill>
                <a:schemeClr val="accent2"/>
              </a:solidFill>
            </a:endParaRPr>
          </a:p>
        </p:txBody>
      </p:sp>
      <p:sp>
        <p:nvSpPr>
          <p:cNvPr id="1034" name="Rectangle 10">
            <a:extLst>
              <a:ext uri="{FF2B5EF4-FFF2-40B4-BE49-F238E27FC236}">
                <a16:creationId xmlns:a16="http://schemas.microsoft.com/office/drawing/2014/main" id="{20345746-9BFB-449D-A251-8F0AE162E5B0}"/>
              </a:ext>
            </a:extLst>
          </p:cNvPr>
          <p:cNvSpPr>
            <a:spLocks noChangeArrowheads="1"/>
          </p:cNvSpPr>
          <p:nvPr/>
        </p:nvSpPr>
        <p:spPr bwMode="auto">
          <a:xfrm>
            <a:off x="71969" y="852488"/>
            <a:ext cx="182033" cy="1238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b="0">
              <a:solidFill>
                <a:schemeClr val="hlink"/>
              </a:solidFill>
            </a:endParaRPr>
          </a:p>
        </p:txBody>
      </p:sp>
      <p:sp>
        <p:nvSpPr>
          <p:cNvPr id="1035" name="Rectangle 11">
            <a:extLst>
              <a:ext uri="{FF2B5EF4-FFF2-40B4-BE49-F238E27FC236}">
                <a16:creationId xmlns:a16="http://schemas.microsoft.com/office/drawing/2014/main" id="{4A284B8E-0FFF-42D2-831E-BA5A94E98B73}"/>
              </a:ext>
            </a:extLst>
          </p:cNvPr>
          <p:cNvSpPr>
            <a:spLocks noChangeArrowheads="1"/>
          </p:cNvSpPr>
          <p:nvPr/>
        </p:nvSpPr>
        <p:spPr bwMode="auto">
          <a:xfrm>
            <a:off x="175684" y="906463"/>
            <a:ext cx="184149" cy="184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b="0">
              <a:latin typeface="Times New Roman" panose="02020603050405020304" pitchFamily="18" charset="0"/>
            </a:endParaRPr>
          </a:p>
        </p:txBody>
      </p:sp>
      <p:sp>
        <p:nvSpPr>
          <p:cNvPr id="1036" name="Rectangle 13">
            <a:extLst>
              <a:ext uri="{FF2B5EF4-FFF2-40B4-BE49-F238E27FC236}">
                <a16:creationId xmlns:a16="http://schemas.microsoft.com/office/drawing/2014/main" id="{ED35D723-254D-4363-875E-F48C89E176DC}"/>
              </a:ext>
            </a:extLst>
          </p:cNvPr>
          <p:cNvSpPr>
            <a:spLocks noChangeArrowheads="1"/>
          </p:cNvSpPr>
          <p:nvPr/>
        </p:nvSpPr>
        <p:spPr bwMode="auto">
          <a:xfrm>
            <a:off x="215901" y="1058863"/>
            <a:ext cx="160867" cy="9366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b="0">
              <a:solidFill>
                <a:schemeClr val="accent2"/>
              </a:solidFill>
            </a:endParaRPr>
          </a:p>
        </p:txBody>
      </p:sp>
      <p:sp>
        <p:nvSpPr>
          <p:cNvPr id="6146" name="Rectangle 2">
            <a:extLst>
              <a:ext uri="{FF2B5EF4-FFF2-40B4-BE49-F238E27FC236}">
                <a16:creationId xmlns:a16="http://schemas.microsoft.com/office/drawing/2014/main" id="{782AEAF4-BA0D-4BE2-88DB-D0890857EE39}"/>
              </a:ext>
            </a:extLst>
          </p:cNvPr>
          <p:cNvSpPr>
            <a:spLocks noGrp="1" noChangeArrowheads="1"/>
          </p:cNvSpPr>
          <p:nvPr>
            <p:ph type="ftr" sz="quarter" idx="3"/>
          </p:nvPr>
        </p:nvSpPr>
        <p:spPr bwMode="auto">
          <a:xfrm>
            <a:off x="4165600" y="6505575"/>
            <a:ext cx="3860800" cy="2873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spcBef>
                <a:spcPct val="0"/>
              </a:spcBef>
              <a:defRPr sz="1200" b="0">
                <a:latin typeface="Arial" charset="0"/>
              </a:defRPr>
            </a:lvl1pPr>
          </a:lstStyle>
          <a:p>
            <a:pPr>
              <a:defRPr/>
            </a:pPr>
            <a:endParaRPr lang="en-US" altLang="zh-CN">
              <a:latin typeface="Arial" panose="020B0604020202020204" pitchFamily="34" charset="0"/>
            </a:endParaRPr>
          </a:p>
        </p:txBody>
      </p:sp>
      <p:sp>
        <p:nvSpPr>
          <p:cNvPr id="1038" name="Rectangle 14">
            <a:extLst>
              <a:ext uri="{FF2B5EF4-FFF2-40B4-BE49-F238E27FC236}">
                <a16:creationId xmlns:a16="http://schemas.microsoft.com/office/drawing/2014/main" id="{F997F9F9-AAAB-456E-89E6-CEA3B6AB7E64}"/>
              </a:ext>
            </a:extLst>
          </p:cNvPr>
          <p:cNvSpPr>
            <a:spLocks noGrp="1" noChangeArrowheads="1"/>
          </p:cNvSpPr>
          <p:nvPr>
            <p:ph type="title"/>
          </p:nvPr>
        </p:nvSpPr>
        <p:spPr bwMode="auto">
          <a:xfrm>
            <a:off x="1016002" y="236538"/>
            <a:ext cx="10530417"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lvl="0"/>
            <a:r>
              <a:rPr lang="zh-CN" altLang="en-US" dirty="0"/>
              <a:t>单击此处编辑母版标题样式</a:t>
            </a:r>
          </a:p>
        </p:txBody>
      </p:sp>
      <p:sp>
        <p:nvSpPr>
          <p:cNvPr id="1039" name="Rectangle 15">
            <a:extLst>
              <a:ext uri="{FF2B5EF4-FFF2-40B4-BE49-F238E27FC236}">
                <a16:creationId xmlns:a16="http://schemas.microsoft.com/office/drawing/2014/main" id="{C18E0108-542D-46DC-B793-FE763D45747D}"/>
              </a:ext>
            </a:extLst>
          </p:cNvPr>
          <p:cNvSpPr>
            <a:spLocks noGrp="1" noChangeArrowheads="1"/>
          </p:cNvSpPr>
          <p:nvPr>
            <p:ph type="body" idx="1"/>
          </p:nvPr>
        </p:nvSpPr>
        <p:spPr bwMode="auto">
          <a:xfrm>
            <a:off x="609600" y="1341438"/>
            <a:ext cx="10972800"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6160" name="Rectangle 16">
            <a:extLst>
              <a:ext uri="{FF2B5EF4-FFF2-40B4-BE49-F238E27FC236}">
                <a16:creationId xmlns:a16="http://schemas.microsoft.com/office/drawing/2014/main" id="{073F336E-2171-4007-B335-FD00E092F2BD}"/>
              </a:ext>
            </a:extLst>
          </p:cNvPr>
          <p:cNvSpPr>
            <a:spLocks noGrp="1" noChangeArrowheads="1"/>
          </p:cNvSpPr>
          <p:nvPr>
            <p:ph type="dt" sz="half" idx="2"/>
          </p:nvPr>
        </p:nvSpPr>
        <p:spPr bwMode="auto">
          <a:xfrm>
            <a:off x="609600" y="6508750"/>
            <a:ext cx="2844800" cy="3000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200" b="0">
                <a:latin typeface="Arial" charset="0"/>
              </a:defRPr>
            </a:lvl1pPr>
          </a:lstStyle>
          <a:p>
            <a:pPr>
              <a:defRPr/>
            </a:pPr>
            <a:endParaRPr lang="en-US" altLang="zh-CN">
              <a:latin typeface="Arial" panose="020B0604020202020204" pitchFamily="34" charset="0"/>
            </a:endParaRPr>
          </a:p>
        </p:txBody>
      </p:sp>
      <p:sp>
        <p:nvSpPr>
          <p:cNvPr id="6161" name="Text Box 17">
            <a:extLst>
              <a:ext uri="{FF2B5EF4-FFF2-40B4-BE49-F238E27FC236}">
                <a16:creationId xmlns:a16="http://schemas.microsoft.com/office/drawing/2014/main" id="{E89DA663-0445-4DF8-AF36-2DC32989518D}"/>
              </a:ext>
            </a:extLst>
          </p:cNvPr>
          <p:cNvSpPr txBox="1">
            <a:spLocks noChangeArrowheads="1"/>
          </p:cNvSpPr>
          <p:nvPr/>
        </p:nvSpPr>
        <p:spPr bwMode="auto">
          <a:xfrm>
            <a:off x="10596500" y="6516689"/>
            <a:ext cx="1044116" cy="246221"/>
          </a:xfrm>
          <a:prstGeom prst="rect">
            <a:avLst/>
          </a:prstGeom>
          <a:noFill/>
          <a:ln w="9525">
            <a:noFill/>
            <a:miter lim="800000"/>
            <a:headEnd/>
            <a:tailEnd/>
          </a:ln>
          <a:effectLst/>
        </p:spPr>
        <p:txBody>
          <a:bodyPr wrap="square">
            <a:spAutoFit/>
          </a:bodyPr>
          <a:lstStyle>
            <a:lvl1pPr algn="ctr" eaLnBrk="0" hangingPunct="0">
              <a:spcBef>
                <a:spcPct val="10000"/>
              </a:spcBef>
              <a:defRPr b="1">
                <a:solidFill>
                  <a:schemeClr val="tx1"/>
                </a:solidFill>
                <a:latin typeface="Arial" charset="0"/>
                <a:ea typeface="宋体" pitchFamily="2" charset="-122"/>
              </a:defRPr>
            </a:lvl1pPr>
            <a:lvl2pPr marL="742950" indent="-285750" algn="ctr" eaLnBrk="0" hangingPunct="0">
              <a:spcBef>
                <a:spcPct val="10000"/>
              </a:spcBef>
              <a:defRPr b="1">
                <a:solidFill>
                  <a:schemeClr val="tx1"/>
                </a:solidFill>
                <a:latin typeface="Arial" charset="0"/>
                <a:ea typeface="宋体" pitchFamily="2" charset="-122"/>
              </a:defRPr>
            </a:lvl2pPr>
            <a:lvl3pPr marL="1143000" indent="-228600" algn="ctr" eaLnBrk="0" hangingPunct="0">
              <a:spcBef>
                <a:spcPct val="10000"/>
              </a:spcBef>
              <a:defRPr b="1">
                <a:solidFill>
                  <a:schemeClr val="tx1"/>
                </a:solidFill>
                <a:latin typeface="Arial" charset="0"/>
                <a:ea typeface="宋体" pitchFamily="2" charset="-122"/>
              </a:defRPr>
            </a:lvl3pPr>
            <a:lvl4pPr marL="1600200" indent="-228600" algn="ctr" eaLnBrk="0" hangingPunct="0">
              <a:spcBef>
                <a:spcPct val="10000"/>
              </a:spcBef>
              <a:defRPr b="1">
                <a:solidFill>
                  <a:schemeClr val="tx1"/>
                </a:solidFill>
                <a:latin typeface="Arial" charset="0"/>
                <a:ea typeface="宋体" pitchFamily="2" charset="-122"/>
              </a:defRPr>
            </a:lvl4pPr>
            <a:lvl5pPr marL="2057400" indent="-228600" algn="ctr" eaLnBrk="0" hangingPunct="0">
              <a:spcBef>
                <a:spcPct val="10000"/>
              </a:spcBef>
              <a:defRPr b="1">
                <a:solidFill>
                  <a:schemeClr val="tx1"/>
                </a:solidFill>
                <a:latin typeface="Arial" charset="0"/>
                <a:ea typeface="宋体" pitchFamily="2" charset="-122"/>
              </a:defRPr>
            </a:lvl5pPr>
            <a:lvl6pPr marL="2514600" indent="-228600" algn="ctr" eaLnBrk="0" fontAlgn="base" hangingPunct="0">
              <a:spcBef>
                <a:spcPct val="10000"/>
              </a:spcBef>
              <a:spcAft>
                <a:spcPct val="0"/>
              </a:spcAft>
              <a:defRPr b="1">
                <a:solidFill>
                  <a:schemeClr val="tx1"/>
                </a:solidFill>
                <a:latin typeface="Arial" charset="0"/>
                <a:ea typeface="宋体" pitchFamily="2" charset="-122"/>
              </a:defRPr>
            </a:lvl6pPr>
            <a:lvl7pPr marL="2971800" indent="-228600" algn="ctr" eaLnBrk="0" fontAlgn="base" hangingPunct="0">
              <a:spcBef>
                <a:spcPct val="10000"/>
              </a:spcBef>
              <a:spcAft>
                <a:spcPct val="0"/>
              </a:spcAft>
              <a:defRPr b="1">
                <a:solidFill>
                  <a:schemeClr val="tx1"/>
                </a:solidFill>
                <a:latin typeface="Arial" charset="0"/>
                <a:ea typeface="宋体" pitchFamily="2" charset="-122"/>
              </a:defRPr>
            </a:lvl7pPr>
            <a:lvl8pPr marL="3429000" indent="-228600" algn="ctr" eaLnBrk="0" fontAlgn="base" hangingPunct="0">
              <a:spcBef>
                <a:spcPct val="10000"/>
              </a:spcBef>
              <a:spcAft>
                <a:spcPct val="0"/>
              </a:spcAft>
              <a:defRPr b="1">
                <a:solidFill>
                  <a:schemeClr val="tx1"/>
                </a:solidFill>
                <a:latin typeface="Arial" charset="0"/>
                <a:ea typeface="宋体" pitchFamily="2" charset="-122"/>
              </a:defRPr>
            </a:lvl8pPr>
            <a:lvl9pPr marL="3886200" indent="-228600" algn="ctr" eaLnBrk="0" fontAlgn="base" hangingPunct="0">
              <a:spcBef>
                <a:spcPct val="10000"/>
              </a:spcBef>
              <a:spcAft>
                <a:spcPct val="0"/>
              </a:spcAft>
              <a:defRPr b="1">
                <a:solidFill>
                  <a:schemeClr val="tx1"/>
                </a:solidFill>
                <a:latin typeface="Arial" charset="0"/>
                <a:ea typeface="宋体" pitchFamily="2" charset="-122"/>
              </a:defRPr>
            </a:lvl9pPr>
          </a:lstStyle>
          <a:p>
            <a:pPr algn="l" eaLnBrk="1" hangingPunct="1">
              <a:spcBef>
                <a:spcPct val="50000"/>
              </a:spcBef>
              <a:defRPr/>
            </a:pPr>
            <a:r>
              <a:rPr lang="zh-CN" altLang="en-US" sz="100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数字信号处理</a:t>
            </a:r>
          </a:p>
        </p:txBody>
      </p:sp>
      <p:sp>
        <p:nvSpPr>
          <p:cNvPr id="6147" name="Rectangle 3">
            <a:extLst>
              <a:ext uri="{FF2B5EF4-FFF2-40B4-BE49-F238E27FC236}">
                <a16:creationId xmlns:a16="http://schemas.microsoft.com/office/drawing/2014/main" id="{2F7B20C0-4447-427C-A66B-0DF3E475F6EC}"/>
              </a:ext>
            </a:extLst>
          </p:cNvPr>
          <p:cNvSpPr>
            <a:spLocks noGrp="1" noChangeArrowheads="1"/>
          </p:cNvSpPr>
          <p:nvPr>
            <p:ph type="sldNum" sz="quarter" idx="4"/>
          </p:nvPr>
        </p:nvSpPr>
        <p:spPr bwMode="auto">
          <a:xfrm>
            <a:off x="9323919" y="33438"/>
            <a:ext cx="2844800" cy="2873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00" b="0">
                <a:latin typeface="+mn-lt"/>
              </a:defRPr>
            </a:lvl1pPr>
          </a:lstStyle>
          <a:p>
            <a:pPr>
              <a:defRPr/>
            </a:pPr>
            <a:fld id="{94505D6B-1EB0-41E8-8A7D-12F89D9111B5}" type="slidenum">
              <a:rPr lang="en-US" altLang="zh-CN" smtClean="0"/>
              <a:pPr>
                <a:defRPr/>
              </a:pPr>
              <a:t>‹#›</a:t>
            </a:fld>
            <a:endParaRPr lang="en-US" altLang="zh-CN"/>
          </a:p>
        </p:txBody>
      </p:sp>
      <p:pic>
        <p:nvPicPr>
          <p:cNvPr id="18" name="图片 17">
            <a:extLst>
              <a:ext uri="{FF2B5EF4-FFF2-40B4-BE49-F238E27FC236}">
                <a16:creationId xmlns:a16="http://schemas.microsoft.com/office/drawing/2014/main" id="{F0ACB8D8-ED2D-4E6F-88D0-612EEC8181A3}"/>
              </a:ext>
            </a:extLst>
          </p:cNvPr>
          <p:cNvPicPr>
            <a:picLocks noChangeAspect="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772980" y="425965"/>
            <a:ext cx="1676782" cy="419195"/>
          </a:xfrm>
          <a:prstGeom prst="rect">
            <a:avLst/>
          </a:prstGeom>
        </p:spPr>
      </p:pic>
      <p:sp>
        <p:nvSpPr>
          <p:cNvPr id="20" name="Rectangle 14">
            <a:extLst>
              <a:ext uri="{FF2B5EF4-FFF2-40B4-BE49-F238E27FC236}">
                <a16:creationId xmlns:a16="http://schemas.microsoft.com/office/drawing/2014/main" id="{F8C496D7-9DB4-465C-A574-B71B16C79BBE}"/>
              </a:ext>
            </a:extLst>
          </p:cNvPr>
          <p:cNvSpPr>
            <a:spLocks noGrp="1"/>
          </p:cNvSpPr>
          <p:nvPr>
            <p:ph type="title"/>
          </p:nvPr>
        </p:nvSpPr>
        <p:spPr>
          <a:xfrm>
            <a:off x="1016001" y="236538"/>
            <a:ext cx="10530417" cy="692150"/>
          </a:xfrm>
          <a:prstGeom prst="rect">
            <a:avLst/>
          </a:prstGeom>
          <a:noFill/>
          <a:ln w="9525">
            <a:noFill/>
          </a:ln>
        </p:spPr>
        <p:txBody>
          <a:bodyPr anchor="ctr"/>
          <a:lstStyle/>
          <a:p>
            <a:pPr lvl="0"/>
            <a:r>
              <a:rPr lang="zh-CN" altLang="en-US" dirty="0"/>
              <a:t>单击此处编辑母版标题样式</a:t>
            </a:r>
          </a:p>
        </p:txBody>
      </p:sp>
      <p:sp>
        <p:nvSpPr>
          <p:cNvPr id="21" name="Rectangle 15">
            <a:extLst>
              <a:ext uri="{FF2B5EF4-FFF2-40B4-BE49-F238E27FC236}">
                <a16:creationId xmlns:a16="http://schemas.microsoft.com/office/drawing/2014/main" id="{006F7767-9272-4426-A2DC-3FF74426D47A}"/>
              </a:ext>
            </a:extLst>
          </p:cNvPr>
          <p:cNvSpPr>
            <a:spLocks noGrp="1"/>
          </p:cNvSpPr>
          <p:nvPr>
            <p:ph type="body" idx="1"/>
          </p:nvPr>
        </p:nvSpPr>
        <p:spPr>
          <a:xfrm>
            <a:off x="609600" y="1341438"/>
            <a:ext cx="10972800" cy="532765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18899002"/>
      </p:ext>
    </p:extLst>
  </p:cSld>
  <p:clrMap bg1="lt1" tx1="dk1" bg2="lt2" tx2="dk2" accent1="accent1" accent2="accent2" accent3="accent3" accent4="accent4" accent5="accent5" accent6="accent6" hlink="hlink" folHlink="folHlink"/>
  <p:sldLayoutIdLst>
    <p:sldLayoutId id="2147483661" r:id="rId1"/>
    <p:sldLayoutId id="2147483666" r:id="rId2"/>
    <p:sldLayoutId id="2147483662" r:id="rId3"/>
    <p:sldLayoutId id="2147483663" r:id="rId4"/>
    <p:sldLayoutId id="2147483664" r:id="rId5"/>
  </p:sldLayoutIdLst>
  <p:transition spd="med">
    <p:random/>
  </p:transition>
  <p:hf hdr="0" ftr="0" dt="0"/>
  <p:txStyles>
    <p:titleStyle>
      <a:lvl1pPr algn="l" rtl="0" eaLnBrk="1" fontAlgn="base" hangingPunct="1">
        <a:spcBef>
          <a:spcPct val="0"/>
        </a:spcBef>
        <a:spcAft>
          <a:spcPct val="0"/>
        </a:spcAft>
        <a:defRPr sz="3600" b="1">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1" fontAlgn="base" hangingPunct="1">
        <a:spcBef>
          <a:spcPct val="0"/>
        </a:spcBef>
        <a:spcAft>
          <a:spcPct val="0"/>
        </a:spcAft>
        <a:defRPr sz="3600" b="1">
          <a:solidFill>
            <a:schemeClr val="tx1"/>
          </a:solidFill>
          <a:latin typeface="Arial" charset="0"/>
          <a:ea typeface="黑体" pitchFamily="2" charset="-122"/>
        </a:defRPr>
      </a:lvl2pPr>
      <a:lvl3pPr algn="l" rtl="0" eaLnBrk="1" fontAlgn="base" hangingPunct="1">
        <a:spcBef>
          <a:spcPct val="0"/>
        </a:spcBef>
        <a:spcAft>
          <a:spcPct val="0"/>
        </a:spcAft>
        <a:defRPr sz="3600" b="1">
          <a:solidFill>
            <a:schemeClr val="tx1"/>
          </a:solidFill>
          <a:latin typeface="Arial" charset="0"/>
          <a:ea typeface="黑体" pitchFamily="2" charset="-122"/>
        </a:defRPr>
      </a:lvl3pPr>
      <a:lvl4pPr algn="l" rtl="0" eaLnBrk="1" fontAlgn="base" hangingPunct="1">
        <a:spcBef>
          <a:spcPct val="0"/>
        </a:spcBef>
        <a:spcAft>
          <a:spcPct val="0"/>
        </a:spcAft>
        <a:defRPr sz="3600" b="1">
          <a:solidFill>
            <a:schemeClr val="tx1"/>
          </a:solidFill>
          <a:latin typeface="Arial" charset="0"/>
          <a:ea typeface="黑体" pitchFamily="2" charset="-122"/>
        </a:defRPr>
      </a:lvl4pPr>
      <a:lvl5pPr algn="l" rtl="0" eaLnBrk="1" fontAlgn="base" hangingPunct="1">
        <a:spcBef>
          <a:spcPct val="0"/>
        </a:spcBef>
        <a:spcAft>
          <a:spcPct val="0"/>
        </a:spcAft>
        <a:defRPr sz="3600" b="1">
          <a:solidFill>
            <a:schemeClr val="tx1"/>
          </a:solidFill>
          <a:latin typeface="Arial" charset="0"/>
          <a:ea typeface="黑体" pitchFamily="2" charset="-122"/>
        </a:defRPr>
      </a:lvl5pPr>
      <a:lvl6pPr marL="457200" algn="l" rtl="0" eaLnBrk="1" fontAlgn="base" hangingPunct="1">
        <a:spcBef>
          <a:spcPct val="0"/>
        </a:spcBef>
        <a:spcAft>
          <a:spcPct val="0"/>
        </a:spcAft>
        <a:defRPr sz="4000" b="1">
          <a:solidFill>
            <a:schemeClr val="tx1"/>
          </a:solidFill>
          <a:latin typeface="Arial" charset="0"/>
          <a:ea typeface="黑体" pitchFamily="2" charset="-122"/>
        </a:defRPr>
      </a:lvl6pPr>
      <a:lvl7pPr marL="914400" algn="l" rtl="0" eaLnBrk="1" fontAlgn="base" hangingPunct="1">
        <a:spcBef>
          <a:spcPct val="0"/>
        </a:spcBef>
        <a:spcAft>
          <a:spcPct val="0"/>
        </a:spcAft>
        <a:defRPr sz="4000" b="1">
          <a:solidFill>
            <a:schemeClr val="tx1"/>
          </a:solidFill>
          <a:latin typeface="Arial" charset="0"/>
          <a:ea typeface="黑体" pitchFamily="2" charset="-122"/>
        </a:defRPr>
      </a:lvl7pPr>
      <a:lvl8pPr marL="1371600" algn="l" rtl="0" eaLnBrk="1" fontAlgn="base" hangingPunct="1">
        <a:spcBef>
          <a:spcPct val="0"/>
        </a:spcBef>
        <a:spcAft>
          <a:spcPct val="0"/>
        </a:spcAft>
        <a:defRPr sz="4000" b="1">
          <a:solidFill>
            <a:schemeClr val="tx1"/>
          </a:solidFill>
          <a:latin typeface="Arial" charset="0"/>
          <a:ea typeface="黑体" pitchFamily="2" charset="-122"/>
        </a:defRPr>
      </a:lvl8pPr>
      <a:lvl9pPr marL="1828800" algn="l" rtl="0" eaLnBrk="1" fontAlgn="base" hangingPunct="1">
        <a:spcBef>
          <a:spcPct val="0"/>
        </a:spcBef>
        <a:spcAft>
          <a:spcPct val="0"/>
        </a:spcAft>
        <a:defRPr sz="4000" b="1">
          <a:solidFill>
            <a:schemeClr val="tx1"/>
          </a:solidFill>
          <a:latin typeface="Arial" charset="0"/>
          <a:ea typeface="黑体" pitchFamily="2" charset="-122"/>
        </a:defRPr>
      </a:lvl9pPr>
    </p:titleStyle>
    <p:bodyStyle>
      <a:lvl1pPr marL="342900" indent="-342900" algn="l" rtl="0" eaLnBrk="1" fontAlgn="base" hangingPunct="1">
        <a:spcBef>
          <a:spcPts val="600"/>
        </a:spcBef>
        <a:spcAft>
          <a:spcPct val="0"/>
        </a:spcAft>
        <a:buClr>
          <a:schemeClr val="bg2"/>
        </a:buClr>
        <a:buSzPct val="75000"/>
        <a:buFont typeface="Wingdings" panose="05000000000000000000" pitchFamily="2" charset="2"/>
        <a:buChar char="r"/>
        <a:defRPr sz="2800" b="1">
          <a:solidFill>
            <a:schemeClr val="tx1"/>
          </a:solidFill>
          <a:latin typeface="宋体" panose="02010600030101010101" pitchFamily="2" charset="-122"/>
          <a:ea typeface="宋体" panose="02010600030101010101" pitchFamily="2" charset="-122"/>
          <a:cs typeface="+mn-cs"/>
        </a:defRPr>
      </a:lvl1pPr>
      <a:lvl2pPr marL="742950" indent="-285750" algn="l" rtl="0" eaLnBrk="1" fontAlgn="base" hangingPunct="1">
        <a:spcBef>
          <a:spcPts val="600"/>
        </a:spcBef>
        <a:spcAft>
          <a:spcPct val="0"/>
        </a:spcAft>
        <a:buClr>
          <a:schemeClr val="accent2">
            <a:lumMod val="50000"/>
          </a:schemeClr>
        </a:buClr>
        <a:buSzPct val="8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2pPr>
      <a:lvl3pPr marL="1143000" indent="-228600" algn="l" rtl="0" eaLnBrk="1" fontAlgn="base" hangingPunct="1">
        <a:spcBef>
          <a:spcPts val="600"/>
        </a:spcBef>
        <a:spcAft>
          <a:spcPct val="0"/>
        </a:spcAft>
        <a:buClr>
          <a:schemeClr val="bg2"/>
        </a:buClr>
        <a:buSzPct val="65000"/>
        <a:buFont typeface="Wingdings" panose="05000000000000000000" pitchFamily="2" charset="2"/>
        <a:buChar char="u"/>
        <a:defRPr sz="2200">
          <a:solidFill>
            <a:schemeClr val="tx1"/>
          </a:solidFill>
          <a:latin typeface="宋体" panose="02010600030101010101" pitchFamily="2" charset="-122"/>
          <a:ea typeface="宋体" panose="02010600030101010101" pitchFamily="2" charset="-122"/>
        </a:defRPr>
      </a:lvl3pPr>
      <a:lvl4pPr marL="1600200" indent="-228600" algn="l" rtl="0" eaLnBrk="1" fontAlgn="base" hangingPunct="1">
        <a:spcBef>
          <a:spcPts val="600"/>
        </a:spcBef>
        <a:spcAft>
          <a:spcPct val="0"/>
        </a:spcAft>
        <a:buClr>
          <a:schemeClr val="accent2"/>
        </a:buClr>
        <a:buSzPct val="70000"/>
        <a:buFont typeface="Wingdings" panose="05000000000000000000" pitchFamily="2" charset="2"/>
        <a:buChar char="l"/>
        <a:defRPr>
          <a:solidFill>
            <a:schemeClr val="tx1"/>
          </a:solidFill>
          <a:latin typeface="+mn-lt"/>
          <a:ea typeface="+mn-ea"/>
        </a:defRPr>
      </a:lvl4pPr>
      <a:lvl5pPr marL="2057400" indent="-228600" algn="l" rtl="0" eaLnBrk="1" fontAlgn="base" hangingPunct="1">
        <a:spcBef>
          <a:spcPts val="600"/>
        </a:spcBef>
        <a:spcAft>
          <a:spcPct val="0"/>
        </a:spcAft>
        <a:buClr>
          <a:schemeClr val="bg2"/>
        </a:buClr>
        <a:buFont typeface="Wingdings" panose="05000000000000000000" pitchFamily="2" charset="2"/>
        <a:buChar char="§"/>
        <a:defRPr>
          <a:solidFill>
            <a:schemeClr val="tx1"/>
          </a:solidFill>
          <a:latin typeface="+mn-lt"/>
          <a:ea typeface="+mn-ea"/>
        </a:defRPr>
      </a:lvl5pPr>
      <a:lvl6pPr marL="2514600" indent="-228600" algn="l" rtl="0" eaLnBrk="1" fontAlgn="base" hangingPunct="1">
        <a:lnSpc>
          <a:spcPct val="120000"/>
        </a:lnSpc>
        <a:spcBef>
          <a:spcPct val="3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eaLnBrk="1" fontAlgn="base" hangingPunct="1">
        <a:lnSpc>
          <a:spcPct val="120000"/>
        </a:lnSpc>
        <a:spcBef>
          <a:spcPct val="3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eaLnBrk="1" fontAlgn="base" hangingPunct="1">
        <a:lnSpc>
          <a:spcPct val="120000"/>
        </a:lnSpc>
        <a:spcBef>
          <a:spcPct val="3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eaLnBrk="1" fontAlgn="base" hangingPunct="1">
        <a:lnSpc>
          <a:spcPct val="120000"/>
        </a:lnSpc>
        <a:spcBef>
          <a:spcPct val="3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23.wmf"/><Relationship Id="rId5" Type="http://schemas.openxmlformats.org/officeDocument/2006/relationships/oleObject" Target="../embeddings/oleObject21.bin"/><Relationship Id="rId4" Type="http://schemas.openxmlformats.org/officeDocument/2006/relationships/image" Target="../media/image22.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oleObject" Target="../embeddings/oleObject26.bin"/><Relationship Id="rId3" Type="http://schemas.openxmlformats.org/officeDocument/2006/relationships/notesSlide" Target="../notesSlides/notesSlide4.xml"/><Relationship Id="rId7" Type="http://schemas.openxmlformats.org/officeDocument/2006/relationships/image" Target="../media/image25.wmf"/><Relationship Id="rId12" Type="http://schemas.openxmlformats.org/officeDocument/2006/relationships/image" Target="../media/image30.emf"/><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23.bin"/><Relationship Id="rId11" Type="http://schemas.openxmlformats.org/officeDocument/2006/relationships/image" Target="../media/image27.wmf"/><Relationship Id="rId5" Type="http://schemas.openxmlformats.org/officeDocument/2006/relationships/image" Target="../media/image30.png"/><Relationship Id="rId10" Type="http://schemas.openxmlformats.org/officeDocument/2006/relationships/oleObject" Target="../embeddings/oleObject25.bin"/><Relationship Id="rId4" Type="http://schemas.openxmlformats.org/officeDocument/2006/relationships/image" Target="../media/image29.emf"/><Relationship Id="rId9" Type="http://schemas.openxmlformats.org/officeDocument/2006/relationships/image" Target="../media/image26.wmf"/><Relationship Id="rId14" Type="http://schemas.openxmlformats.org/officeDocument/2006/relationships/image" Target="../media/image28.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4.xml"/><Relationship Id="rId1" Type="http://schemas.openxmlformats.org/officeDocument/2006/relationships/vmlDrawing" Target="../drawings/vmlDrawing10.vml"/><Relationship Id="rId4" Type="http://schemas.openxmlformats.org/officeDocument/2006/relationships/image" Target="../media/image31.wmf"/></Relationships>
</file>

<file path=ppt/slides/_rels/slide13.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33.wmf"/><Relationship Id="rId5" Type="http://schemas.openxmlformats.org/officeDocument/2006/relationships/oleObject" Target="../embeddings/oleObject29.bin"/><Relationship Id="rId10" Type="http://schemas.openxmlformats.org/officeDocument/2006/relationships/image" Target="../media/image35.wmf"/><Relationship Id="rId4" Type="http://schemas.openxmlformats.org/officeDocument/2006/relationships/image" Target="../media/image32.wmf"/><Relationship Id="rId9" Type="http://schemas.openxmlformats.org/officeDocument/2006/relationships/oleObject" Target="../embeddings/oleObject31.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37.wmf"/><Relationship Id="rId5" Type="http://schemas.openxmlformats.org/officeDocument/2006/relationships/oleObject" Target="../embeddings/oleObject33.bin"/><Relationship Id="rId10" Type="http://schemas.openxmlformats.org/officeDocument/2006/relationships/image" Target="../media/image39.wmf"/><Relationship Id="rId4" Type="http://schemas.openxmlformats.org/officeDocument/2006/relationships/image" Target="../media/image36.wmf"/><Relationship Id="rId9" Type="http://schemas.openxmlformats.org/officeDocument/2006/relationships/oleObject" Target="../embeddings/oleObject35.bin"/></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4.xml"/><Relationship Id="rId1" Type="http://schemas.openxmlformats.org/officeDocument/2006/relationships/vmlDrawing" Target="../drawings/vmlDrawing13.vml"/><Relationship Id="rId5" Type="http://schemas.openxmlformats.org/officeDocument/2006/relationships/image" Target="../media/image40.wmf"/><Relationship Id="rId4" Type="http://schemas.openxmlformats.org/officeDocument/2006/relationships/oleObject" Target="../embeddings/oleObject36.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notesSlide" Target="../notesSlides/notesSlide5.xml"/><Relationship Id="rId7" Type="http://schemas.openxmlformats.org/officeDocument/2006/relationships/image" Target="../media/image42.wmf"/><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oleObject" Target="../embeddings/oleObject37.bin"/><Relationship Id="rId11" Type="http://schemas.openxmlformats.org/officeDocument/2006/relationships/image" Target="../media/image47.emf"/><Relationship Id="rId5" Type="http://schemas.openxmlformats.org/officeDocument/2006/relationships/image" Target="../media/image45.emf"/><Relationship Id="rId10" Type="http://schemas.openxmlformats.org/officeDocument/2006/relationships/image" Target="../media/image46.emf"/><Relationship Id="rId4" Type="http://schemas.openxmlformats.org/officeDocument/2006/relationships/image" Target="../media/image44.emf"/><Relationship Id="rId9" Type="http://schemas.openxmlformats.org/officeDocument/2006/relationships/image" Target="../media/image43.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4.xml"/><Relationship Id="rId1" Type="http://schemas.openxmlformats.org/officeDocument/2006/relationships/vmlDrawing" Target="../drawings/vmlDrawing15.vml"/><Relationship Id="rId4" Type="http://schemas.openxmlformats.org/officeDocument/2006/relationships/image" Target="../media/image48.wmf"/></Relationships>
</file>

<file path=ppt/slides/_rels/slide2.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2.bin"/><Relationship Id="rId10" Type="http://schemas.openxmlformats.org/officeDocument/2006/relationships/image" Target="../media/image6.wmf"/><Relationship Id="rId4" Type="http://schemas.openxmlformats.org/officeDocument/2006/relationships/image" Target="../media/image3.wmf"/><Relationship Id="rId9" Type="http://schemas.openxmlformats.org/officeDocument/2006/relationships/oleObject" Target="../embeddings/oleObject4.bin"/></Relationships>
</file>

<file path=ppt/slides/_rels/slide20.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notesSlide" Target="../notesSlides/notesSlide6.xml"/><Relationship Id="rId7" Type="http://schemas.openxmlformats.org/officeDocument/2006/relationships/oleObject" Target="../embeddings/oleObject40.bin"/><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0.wmf"/><Relationship Id="rId4" Type="http://schemas.openxmlformats.org/officeDocument/2006/relationships/image" Target="../media/image51.png"/><Relationship Id="rId9" Type="http://schemas.openxmlformats.org/officeDocument/2006/relationships/oleObject" Target="../embeddings/oleObject41.bin"/></Relationships>
</file>

<file path=ppt/slides/_rels/slide21.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notesSlide" Target="../notesSlides/notesSlide7.xml"/><Relationship Id="rId7" Type="http://schemas.openxmlformats.org/officeDocument/2006/relationships/oleObject" Target="../embeddings/oleObject43.bin"/><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image" Target="../media/image57.png"/><Relationship Id="rId5" Type="http://schemas.openxmlformats.org/officeDocument/2006/relationships/image" Target="../media/image54.wmf"/><Relationship Id="rId10" Type="http://schemas.openxmlformats.org/officeDocument/2006/relationships/image" Target="../media/image56.wmf"/><Relationship Id="rId4" Type="http://schemas.openxmlformats.org/officeDocument/2006/relationships/oleObject" Target="../embeddings/oleObject42.bin"/><Relationship Id="rId9" Type="http://schemas.openxmlformats.org/officeDocument/2006/relationships/oleObject" Target="../embeddings/oleObject44.bin"/></Relationships>
</file>

<file path=ppt/slides/_rels/slide22.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notesSlide" Target="../notesSlides/notesSlide8.xml"/><Relationship Id="rId7" Type="http://schemas.openxmlformats.org/officeDocument/2006/relationships/oleObject" Target="../embeddings/oleObject46.bin"/><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image" Target="../media/image61.png"/><Relationship Id="rId5" Type="http://schemas.openxmlformats.org/officeDocument/2006/relationships/image" Target="../media/image58.wmf"/><Relationship Id="rId10" Type="http://schemas.openxmlformats.org/officeDocument/2006/relationships/image" Target="../media/image60.wmf"/><Relationship Id="rId4" Type="http://schemas.openxmlformats.org/officeDocument/2006/relationships/oleObject" Target="../embeddings/oleObject45.bin"/><Relationship Id="rId9" Type="http://schemas.openxmlformats.org/officeDocument/2006/relationships/oleObject" Target="../embeddings/oleObject47.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image" Target="../media/image68.wmf"/><Relationship Id="rId3" Type="http://schemas.openxmlformats.org/officeDocument/2006/relationships/notesSlide" Target="../notesSlides/notesSlide10.xml"/><Relationship Id="rId7" Type="http://schemas.openxmlformats.org/officeDocument/2006/relationships/image" Target="../media/image65.wmf"/><Relationship Id="rId12" Type="http://schemas.openxmlformats.org/officeDocument/2006/relationships/oleObject" Target="../embeddings/oleObject52.bin"/><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oleObject" Target="../embeddings/oleObject49.bin"/><Relationship Id="rId11" Type="http://schemas.openxmlformats.org/officeDocument/2006/relationships/image" Target="../media/image67.wmf"/><Relationship Id="rId5" Type="http://schemas.openxmlformats.org/officeDocument/2006/relationships/image" Target="../media/image64.wmf"/><Relationship Id="rId10" Type="http://schemas.openxmlformats.org/officeDocument/2006/relationships/oleObject" Target="../embeddings/oleObject51.bin"/><Relationship Id="rId4" Type="http://schemas.openxmlformats.org/officeDocument/2006/relationships/oleObject" Target="../embeddings/oleObject48.bin"/><Relationship Id="rId9" Type="http://schemas.openxmlformats.org/officeDocument/2006/relationships/image" Target="../media/image66.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notesSlide" Target="../notesSlides/notesSlide11.xml"/><Relationship Id="rId7" Type="http://schemas.openxmlformats.org/officeDocument/2006/relationships/image" Target="../media/image70.wmf"/><Relationship Id="rId12" Type="http://schemas.openxmlformats.org/officeDocument/2006/relationships/image" Target="../media/image73.png"/><Relationship Id="rId2" Type="http://schemas.openxmlformats.org/officeDocument/2006/relationships/slideLayout" Target="../slideLayouts/slideLayout4.xml"/><Relationship Id="rId1" Type="http://schemas.openxmlformats.org/officeDocument/2006/relationships/vmlDrawing" Target="../drawings/vmlDrawing20.vml"/><Relationship Id="rId6" Type="http://schemas.openxmlformats.org/officeDocument/2006/relationships/oleObject" Target="../embeddings/oleObject54.bin"/><Relationship Id="rId11" Type="http://schemas.openxmlformats.org/officeDocument/2006/relationships/image" Target="../media/image72.wmf"/><Relationship Id="rId5" Type="http://schemas.openxmlformats.org/officeDocument/2006/relationships/image" Target="../media/image69.wmf"/><Relationship Id="rId10" Type="http://schemas.openxmlformats.org/officeDocument/2006/relationships/oleObject" Target="../embeddings/oleObject56.bin"/><Relationship Id="rId4" Type="http://schemas.openxmlformats.org/officeDocument/2006/relationships/oleObject" Target="../embeddings/oleObject53.bin"/><Relationship Id="rId9" Type="http://schemas.openxmlformats.org/officeDocument/2006/relationships/image" Target="../media/image71.wmf"/></Relationships>
</file>

<file path=ppt/slides/_rels/slide29.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oleObject" Target="../embeddings/oleObject57.bin"/><Relationship Id="rId7" Type="http://schemas.openxmlformats.org/officeDocument/2006/relationships/oleObject" Target="../embeddings/oleObject59.bin"/><Relationship Id="rId12" Type="http://schemas.openxmlformats.org/officeDocument/2006/relationships/image" Target="../media/image78.wmf"/><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image" Target="../media/image75.wmf"/><Relationship Id="rId11" Type="http://schemas.openxmlformats.org/officeDocument/2006/relationships/oleObject" Target="../embeddings/oleObject61.bin"/><Relationship Id="rId5" Type="http://schemas.openxmlformats.org/officeDocument/2006/relationships/oleObject" Target="../embeddings/oleObject58.bin"/><Relationship Id="rId10" Type="http://schemas.openxmlformats.org/officeDocument/2006/relationships/image" Target="../media/image77.wmf"/><Relationship Id="rId4" Type="http://schemas.openxmlformats.org/officeDocument/2006/relationships/image" Target="../media/image74.wmf"/><Relationship Id="rId9" Type="http://schemas.openxmlformats.org/officeDocument/2006/relationships/oleObject" Target="../embeddings/oleObject60.bin"/></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8.wmf"/><Relationship Id="rId5" Type="http://schemas.openxmlformats.org/officeDocument/2006/relationships/oleObject" Target="../embeddings/oleObject6.bin"/><Relationship Id="rId4" Type="http://schemas.openxmlformats.org/officeDocument/2006/relationships/image" Target="../media/image7.wm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80.wmf"/><Relationship Id="rId2" Type="http://schemas.openxmlformats.org/officeDocument/2006/relationships/slideLayout" Target="../slideLayouts/slideLayout4.xml"/><Relationship Id="rId1" Type="http://schemas.openxmlformats.org/officeDocument/2006/relationships/vmlDrawing" Target="../drawings/vmlDrawing22.vml"/><Relationship Id="rId6" Type="http://schemas.openxmlformats.org/officeDocument/2006/relationships/oleObject" Target="../embeddings/oleObject63.bin"/><Relationship Id="rId5" Type="http://schemas.openxmlformats.org/officeDocument/2006/relationships/image" Target="../media/image79.wmf"/><Relationship Id="rId4" Type="http://schemas.openxmlformats.org/officeDocument/2006/relationships/oleObject" Target="../embeddings/oleObject62.bin"/></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4.xml"/><Relationship Id="rId1" Type="http://schemas.openxmlformats.org/officeDocument/2006/relationships/vmlDrawing" Target="../drawings/vmlDrawing23.vml"/><Relationship Id="rId4" Type="http://schemas.openxmlformats.org/officeDocument/2006/relationships/image" Target="../media/image81.emf"/></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84.emf"/><Relationship Id="rId13" Type="http://schemas.openxmlformats.org/officeDocument/2006/relationships/oleObject" Target="../embeddings/oleObject69.bin"/><Relationship Id="rId18" Type="http://schemas.openxmlformats.org/officeDocument/2006/relationships/image" Target="../media/image89.wmf"/><Relationship Id="rId26" Type="http://schemas.openxmlformats.org/officeDocument/2006/relationships/image" Target="../media/image93.wmf"/><Relationship Id="rId3" Type="http://schemas.openxmlformats.org/officeDocument/2006/relationships/oleObject" Target="../embeddings/oleObject64.bin"/><Relationship Id="rId21" Type="http://schemas.openxmlformats.org/officeDocument/2006/relationships/oleObject" Target="../embeddings/oleObject73.bin"/><Relationship Id="rId7" Type="http://schemas.openxmlformats.org/officeDocument/2006/relationships/oleObject" Target="../embeddings/oleObject66.bin"/><Relationship Id="rId12" Type="http://schemas.openxmlformats.org/officeDocument/2006/relationships/image" Target="../media/image86.wmf"/><Relationship Id="rId17" Type="http://schemas.openxmlformats.org/officeDocument/2006/relationships/oleObject" Target="../embeddings/oleObject71.bin"/><Relationship Id="rId25" Type="http://schemas.openxmlformats.org/officeDocument/2006/relationships/oleObject" Target="../embeddings/oleObject75.bin"/><Relationship Id="rId2" Type="http://schemas.openxmlformats.org/officeDocument/2006/relationships/slideLayout" Target="../slideLayouts/slideLayout4.xml"/><Relationship Id="rId16" Type="http://schemas.openxmlformats.org/officeDocument/2006/relationships/image" Target="../media/image88.wmf"/><Relationship Id="rId20" Type="http://schemas.openxmlformats.org/officeDocument/2006/relationships/image" Target="../media/image90.wmf"/><Relationship Id="rId29" Type="http://schemas.openxmlformats.org/officeDocument/2006/relationships/oleObject" Target="../embeddings/oleObject77.bin"/><Relationship Id="rId1" Type="http://schemas.openxmlformats.org/officeDocument/2006/relationships/vmlDrawing" Target="../drawings/vmlDrawing24.vml"/><Relationship Id="rId6" Type="http://schemas.openxmlformats.org/officeDocument/2006/relationships/image" Target="../media/image83.wmf"/><Relationship Id="rId11" Type="http://schemas.openxmlformats.org/officeDocument/2006/relationships/oleObject" Target="../embeddings/oleObject68.bin"/><Relationship Id="rId24" Type="http://schemas.openxmlformats.org/officeDocument/2006/relationships/image" Target="../media/image92.emf"/><Relationship Id="rId5" Type="http://schemas.openxmlformats.org/officeDocument/2006/relationships/oleObject" Target="../embeddings/oleObject65.bin"/><Relationship Id="rId15" Type="http://schemas.openxmlformats.org/officeDocument/2006/relationships/oleObject" Target="../embeddings/oleObject70.bin"/><Relationship Id="rId23" Type="http://schemas.openxmlformats.org/officeDocument/2006/relationships/oleObject" Target="../embeddings/oleObject74.bin"/><Relationship Id="rId28" Type="http://schemas.openxmlformats.org/officeDocument/2006/relationships/image" Target="../media/image94.wmf"/><Relationship Id="rId10" Type="http://schemas.openxmlformats.org/officeDocument/2006/relationships/image" Target="../media/image85.wmf"/><Relationship Id="rId19" Type="http://schemas.openxmlformats.org/officeDocument/2006/relationships/oleObject" Target="../embeddings/oleObject72.bin"/><Relationship Id="rId4" Type="http://schemas.openxmlformats.org/officeDocument/2006/relationships/image" Target="../media/image82.wmf"/><Relationship Id="rId9" Type="http://schemas.openxmlformats.org/officeDocument/2006/relationships/oleObject" Target="../embeddings/oleObject67.bin"/><Relationship Id="rId14" Type="http://schemas.openxmlformats.org/officeDocument/2006/relationships/image" Target="../media/image87.wmf"/><Relationship Id="rId22" Type="http://schemas.openxmlformats.org/officeDocument/2006/relationships/image" Target="../media/image91.wmf"/><Relationship Id="rId27" Type="http://schemas.openxmlformats.org/officeDocument/2006/relationships/oleObject" Target="../embeddings/oleObject76.bin"/><Relationship Id="rId30" Type="http://schemas.openxmlformats.org/officeDocument/2006/relationships/image" Target="../media/image9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vmlDrawing" Target="../drawings/vmlDrawing25.vml"/><Relationship Id="rId5" Type="http://schemas.openxmlformats.org/officeDocument/2006/relationships/image" Target="../media/image96.wmf"/><Relationship Id="rId4" Type="http://schemas.openxmlformats.org/officeDocument/2006/relationships/oleObject" Target="../embeddings/oleObject78.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81.bin"/><Relationship Id="rId3" Type="http://schemas.openxmlformats.org/officeDocument/2006/relationships/image" Target="../media/image100.tiff"/><Relationship Id="rId7" Type="http://schemas.openxmlformats.org/officeDocument/2006/relationships/image" Target="../media/image98.wmf"/><Relationship Id="rId2" Type="http://schemas.openxmlformats.org/officeDocument/2006/relationships/slideLayout" Target="../slideLayouts/slideLayout4.xml"/><Relationship Id="rId1" Type="http://schemas.openxmlformats.org/officeDocument/2006/relationships/vmlDrawing" Target="../drawings/vmlDrawing26.vml"/><Relationship Id="rId6" Type="http://schemas.openxmlformats.org/officeDocument/2006/relationships/oleObject" Target="../embeddings/oleObject80.bin"/><Relationship Id="rId5" Type="http://schemas.openxmlformats.org/officeDocument/2006/relationships/image" Target="../media/image97.wmf"/><Relationship Id="rId4" Type="http://schemas.openxmlformats.org/officeDocument/2006/relationships/oleObject" Target="../embeddings/oleObject79.bin"/><Relationship Id="rId9" Type="http://schemas.openxmlformats.org/officeDocument/2006/relationships/image" Target="../media/image99.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4.xml"/><Relationship Id="rId1" Type="http://schemas.openxmlformats.org/officeDocument/2006/relationships/vmlDrawing" Target="../drawings/vmlDrawing27.vml"/><Relationship Id="rId5" Type="http://schemas.openxmlformats.org/officeDocument/2006/relationships/image" Target="../media/image101.wmf"/><Relationship Id="rId4" Type="http://schemas.openxmlformats.org/officeDocument/2006/relationships/oleObject" Target="../embeddings/oleObject82.bin"/></Relationships>
</file>

<file path=ppt/slides/_rels/slide4.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10.wmf"/><Relationship Id="rId5" Type="http://schemas.openxmlformats.org/officeDocument/2006/relationships/oleObject" Target="../embeddings/oleObject8.bin"/><Relationship Id="rId10" Type="http://schemas.openxmlformats.org/officeDocument/2006/relationships/image" Target="../media/image12.wmf"/><Relationship Id="rId4" Type="http://schemas.openxmlformats.org/officeDocument/2006/relationships/image" Target="../media/image9.wmf"/><Relationship Id="rId9" Type="http://schemas.openxmlformats.org/officeDocument/2006/relationships/oleObject" Target="../embeddings/oleObject10.bin"/></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85.bin"/><Relationship Id="rId3" Type="http://schemas.openxmlformats.org/officeDocument/2006/relationships/oleObject" Target="../embeddings/oleObject83.bin"/><Relationship Id="rId7" Type="http://schemas.openxmlformats.org/officeDocument/2006/relationships/image" Target="../media/image103.wmf"/><Relationship Id="rId2" Type="http://schemas.openxmlformats.org/officeDocument/2006/relationships/slideLayout" Target="../slideLayouts/slideLayout4.xml"/><Relationship Id="rId1" Type="http://schemas.openxmlformats.org/officeDocument/2006/relationships/vmlDrawing" Target="../drawings/vmlDrawing28.vml"/><Relationship Id="rId6" Type="http://schemas.openxmlformats.org/officeDocument/2006/relationships/oleObject" Target="../embeddings/oleObject84.bin"/><Relationship Id="rId5" Type="http://schemas.openxmlformats.org/officeDocument/2006/relationships/image" Target="../media/image105.png"/><Relationship Id="rId4" Type="http://schemas.openxmlformats.org/officeDocument/2006/relationships/image" Target="../media/image102.wmf"/><Relationship Id="rId9" Type="http://schemas.openxmlformats.org/officeDocument/2006/relationships/image" Target="../media/image104.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0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vmlDrawing" Target="../drawings/vmlDrawing4.vml"/><Relationship Id="rId5" Type="http://schemas.openxmlformats.org/officeDocument/2006/relationships/image" Target="../media/image13.wmf"/><Relationship Id="rId4" Type="http://schemas.openxmlformats.org/officeDocument/2006/relationships/oleObject" Target="../embeddings/oleObject11.bin"/></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3.xml"/><Relationship Id="rId7" Type="http://schemas.openxmlformats.org/officeDocument/2006/relationships/image" Target="../media/image15.wmf"/><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oleObject" Target="../embeddings/oleObject13.bin"/><Relationship Id="rId5" Type="http://schemas.openxmlformats.org/officeDocument/2006/relationships/image" Target="../media/image14.wmf"/><Relationship Id="rId4" Type="http://schemas.openxmlformats.org/officeDocument/2006/relationships/oleObject" Target="../embeddings/oleObject12.bin"/><Relationship Id="rId9" Type="http://schemas.openxmlformats.org/officeDocument/2006/relationships/image" Target="../media/image16.wmf"/></Relationships>
</file>

<file path=ppt/slides/_rels/slide8.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18.wmf"/><Relationship Id="rId5" Type="http://schemas.openxmlformats.org/officeDocument/2006/relationships/oleObject" Target="../embeddings/oleObject16.bin"/><Relationship Id="rId10" Type="http://schemas.openxmlformats.org/officeDocument/2006/relationships/image" Target="../media/image20.wmf"/><Relationship Id="rId4" Type="http://schemas.openxmlformats.org/officeDocument/2006/relationships/image" Target="../media/image17.wmf"/><Relationship Id="rId9" Type="http://schemas.openxmlformats.org/officeDocument/2006/relationships/oleObject" Target="../embeddings/oleObject18.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4.xml"/><Relationship Id="rId1" Type="http://schemas.openxmlformats.org/officeDocument/2006/relationships/vmlDrawing" Target="../drawings/vmlDrawing7.vml"/><Relationship Id="rId4" Type="http://schemas.openxmlformats.org/officeDocument/2006/relationships/image" Target="../media/image2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590A3D16-0B1A-4F43-A456-7911BE719CC7}"/>
              </a:ext>
            </a:extLst>
          </p:cNvPr>
          <p:cNvSpPr>
            <a:spLocks noGrp="1"/>
          </p:cNvSpPr>
          <p:nvPr>
            <p:ph type="subTitle" idx="1"/>
          </p:nvPr>
        </p:nvSpPr>
        <p:spPr>
          <a:xfrm>
            <a:off x="152401" y="4509120"/>
            <a:ext cx="8026400" cy="1872208"/>
          </a:xfrm>
        </p:spPr>
        <p:txBody>
          <a:bodyPr/>
          <a:lstStyle/>
          <a:p>
            <a:r>
              <a:rPr lang="zh-CN" altLang="en-US" dirty="0">
                <a:latin typeface="+mn-lt"/>
              </a:rPr>
              <a:t>拓展举例和知识总结</a:t>
            </a:r>
            <a:endParaRPr lang="en-US" altLang="zh-CN" dirty="0">
              <a:latin typeface="+mn-lt"/>
            </a:endParaRPr>
          </a:p>
          <a:p>
            <a:r>
              <a:rPr lang="zh-CN" altLang="en-US" dirty="0">
                <a:latin typeface="+mn-lt"/>
              </a:rPr>
              <a:t>尹华锐</a:t>
            </a:r>
            <a:endParaRPr lang="en-US" altLang="zh-CN" dirty="0">
              <a:latin typeface="+mn-lt"/>
            </a:endParaRPr>
          </a:p>
          <a:p>
            <a:r>
              <a:rPr lang="en-US" altLang="zh-CN" dirty="0">
                <a:latin typeface="+mn-lt"/>
              </a:rPr>
              <a:t>2025</a:t>
            </a:r>
            <a:r>
              <a:rPr lang="zh-CN" altLang="en-US" dirty="0">
                <a:latin typeface="+mn-lt"/>
              </a:rPr>
              <a:t>年</a:t>
            </a:r>
            <a:r>
              <a:rPr lang="en-US" altLang="zh-CN" dirty="0">
                <a:latin typeface="+mn-lt"/>
              </a:rPr>
              <a:t>1</a:t>
            </a:r>
            <a:r>
              <a:rPr lang="zh-CN" altLang="en-US" dirty="0">
                <a:latin typeface="+mn-lt"/>
              </a:rPr>
              <a:t>月</a:t>
            </a:r>
            <a:r>
              <a:rPr lang="en-US" altLang="zh-CN" dirty="0">
                <a:latin typeface="+mn-lt"/>
              </a:rPr>
              <a:t>2</a:t>
            </a:r>
            <a:r>
              <a:rPr lang="zh-CN" altLang="en-US" dirty="0">
                <a:latin typeface="+mn-lt"/>
              </a:rPr>
              <a:t>日</a:t>
            </a:r>
            <a:endParaRPr lang="en-US" altLang="zh-CN" dirty="0">
              <a:latin typeface="+mn-lt"/>
            </a:endParaRPr>
          </a:p>
          <a:p>
            <a:endParaRPr lang="zh-CN" altLang="en-US" dirty="0">
              <a:latin typeface="+mn-lt"/>
            </a:endParaRPr>
          </a:p>
        </p:txBody>
      </p:sp>
      <p:sp>
        <p:nvSpPr>
          <p:cNvPr id="3" name="标题 2">
            <a:extLst>
              <a:ext uri="{FF2B5EF4-FFF2-40B4-BE49-F238E27FC236}">
                <a16:creationId xmlns:a16="http://schemas.microsoft.com/office/drawing/2014/main" id="{F083ABB8-841D-4A50-928B-C24B261802C4}"/>
              </a:ext>
            </a:extLst>
          </p:cNvPr>
          <p:cNvSpPr>
            <a:spLocks noGrp="1"/>
          </p:cNvSpPr>
          <p:nvPr>
            <p:ph type="ctrTitle"/>
          </p:nvPr>
        </p:nvSpPr>
        <p:spPr/>
        <p:txBody>
          <a:bodyPr/>
          <a:lstStyle/>
          <a:p>
            <a:r>
              <a:rPr lang="zh-CN" altLang="en-US" dirty="0"/>
              <a:t>数字信号处理</a:t>
            </a:r>
          </a:p>
        </p:txBody>
      </p:sp>
    </p:spTree>
    <p:extLst>
      <p:ext uri="{BB962C8B-B14F-4D97-AF65-F5344CB8AC3E}">
        <p14:creationId xmlns:p14="http://schemas.microsoft.com/office/powerpoint/2010/main" val="1533925043"/>
      </p:ext>
    </p:extLst>
  </p:cSld>
  <p:clrMapOvr>
    <a:masterClrMapping/>
  </p:clrMapOvr>
  <p:transition spd="med">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48F9FC-89C9-4A75-B33D-BBE5905E0E17}"/>
              </a:ext>
            </a:extLst>
          </p:cNvPr>
          <p:cNvSpPr>
            <a:spLocks noGrp="1"/>
          </p:cNvSpPr>
          <p:nvPr>
            <p:ph type="title"/>
          </p:nvPr>
        </p:nvSpPr>
        <p:spPr/>
        <p:txBody>
          <a:bodyPr/>
          <a:lstStyle/>
          <a:p>
            <a:r>
              <a:rPr lang="en-US" altLang="zh-CN" dirty="0"/>
              <a:t>DFT</a:t>
            </a:r>
            <a:r>
              <a:rPr lang="zh-CN" altLang="en-US" dirty="0"/>
              <a:t>与</a:t>
            </a:r>
            <a:r>
              <a:rPr lang="en-US" altLang="zh-CN" dirty="0"/>
              <a:t>z</a:t>
            </a:r>
            <a:r>
              <a:rPr lang="zh-CN" altLang="en-US" dirty="0"/>
              <a:t>变换，频域取样定理</a:t>
            </a:r>
          </a:p>
        </p:txBody>
      </p:sp>
      <p:sp>
        <p:nvSpPr>
          <p:cNvPr id="3" name="内容占位符 2">
            <a:extLst>
              <a:ext uri="{FF2B5EF4-FFF2-40B4-BE49-F238E27FC236}">
                <a16:creationId xmlns:a16="http://schemas.microsoft.com/office/drawing/2014/main" id="{8D7DDEC6-E983-4EA2-B6E2-D27ACBBE7796}"/>
              </a:ext>
            </a:extLst>
          </p:cNvPr>
          <p:cNvSpPr>
            <a:spLocks noGrp="1"/>
          </p:cNvSpPr>
          <p:nvPr>
            <p:ph idx="1"/>
          </p:nvPr>
        </p:nvSpPr>
        <p:spPr/>
        <p:txBody>
          <a:bodyPr>
            <a:normAutofit/>
          </a:bodyPr>
          <a:lstStyle/>
          <a:p>
            <a:r>
              <a:rPr lang="en-US" altLang="zh-CN" dirty="0"/>
              <a:t>DFT</a:t>
            </a:r>
            <a:r>
              <a:rPr lang="zh-CN" altLang="en-US" dirty="0"/>
              <a:t>可以看作是 </a:t>
            </a:r>
            <a:r>
              <a:rPr lang="en-US" altLang="zh-CN" dirty="0"/>
              <a:t>Z</a:t>
            </a:r>
            <a:r>
              <a:rPr lang="zh-CN" altLang="en-US" dirty="0"/>
              <a:t>变换在单位圆的取样</a:t>
            </a:r>
            <a:endParaRPr lang="en-US" altLang="zh-CN" dirty="0"/>
          </a:p>
          <a:p>
            <a:endParaRPr lang="en-US" altLang="zh-CN" dirty="0"/>
          </a:p>
          <a:p>
            <a:r>
              <a:rPr lang="zh-CN" altLang="en-US" dirty="0"/>
              <a:t>对一个非周期的绝对可和序列，对其</a:t>
            </a:r>
            <a:r>
              <a:rPr lang="en-US" altLang="zh-CN" dirty="0"/>
              <a:t>z</a:t>
            </a:r>
            <a:r>
              <a:rPr lang="zh-CN" altLang="en-US" dirty="0"/>
              <a:t>变换单位圆上进行取样，取样后恢复序列满足：</a:t>
            </a:r>
            <a:endParaRPr lang="en-US" altLang="zh-CN" dirty="0"/>
          </a:p>
          <a:p>
            <a:endParaRPr lang="en-US" altLang="zh-CN" dirty="0"/>
          </a:p>
          <a:p>
            <a:pPr lvl="1"/>
            <a:endParaRPr lang="en-US" altLang="zh-CN" dirty="0"/>
          </a:p>
          <a:p>
            <a:pPr lvl="1"/>
            <a:r>
              <a:rPr lang="zh-CN" altLang="en-US" dirty="0"/>
              <a:t>即对一个序列的</a:t>
            </a:r>
            <a:r>
              <a:rPr lang="en-US" altLang="zh-CN" dirty="0"/>
              <a:t>Z</a:t>
            </a:r>
            <a:r>
              <a:rPr lang="zh-CN" altLang="en-US" dirty="0"/>
              <a:t>变换在单位圆进行等间隔取样，取样结果恢复的序列是原序列按照取样点数为周期进行延拓后取主值区间的结果</a:t>
            </a:r>
            <a:endParaRPr lang="en-US" altLang="zh-CN" dirty="0"/>
          </a:p>
          <a:p>
            <a:r>
              <a:rPr lang="zh-CN" altLang="en-US" dirty="0"/>
              <a:t>有限长序列的</a:t>
            </a:r>
            <a:r>
              <a:rPr lang="en-US" altLang="zh-CN" dirty="0"/>
              <a:t>z</a:t>
            </a:r>
            <a:r>
              <a:rPr lang="zh-CN" altLang="en-US" dirty="0"/>
              <a:t>变换可以由其</a:t>
            </a:r>
            <a:r>
              <a:rPr lang="zh-CN" altLang="en-US" dirty="0">
                <a:solidFill>
                  <a:srgbClr val="FF0000"/>
                </a:solidFill>
              </a:rPr>
              <a:t>单位圆上等间隔取样结果</a:t>
            </a:r>
            <a:r>
              <a:rPr lang="zh-CN" altLang="en-US" dirty="0"/>
              <a:t>重构</a:t>
            </a:r>
          </a:p>
          <a:p>
            <a:pPr lvl="1"/>
            <a:endParaRPr lang="en-US" altLang="zh-CN" dirty="0">
              <a:solidFill>
                <a:srgbClr val="C00000"/>
              </a:solidFill>
            </a:endParaRPr>
          </a:p>
          <a:p>
            <a:pPr marL="358775" lvl="1" indent="0">
              <a:buNone/>
            </a:pPr>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B56118A1-C549-44E9-8ABB-12C18F7F4108}"/>
              </a:ext>
            </a:extLst>
          </p:cNvPr>
          <p:cNvSpPr>
            <a:spLocks noGrp="1"/>
          </p:cNvSpPr>
          <p:nvPr>
            <p:ph type="sldNum" sz="quarter" idx="12"/>
          </p:nvPr>
        </p:nvSpPr>
        <p:spPr/>
        <p:txBody>
          <a:bodyPr/>
          <a:lstStyle/>
          <a:p>
            <a:pPr>
              <a:defRPr/>
            </a:pPr>
            <a:fld id="{BBAC5825-1D12-4EE6-8F09-D4CDC8CB2D43}" type="slidenum">
              <a:rPr lang="en-US" altLang="zh-CN" smtClean="0"/>
              <a:pPr>
                <a:defRPr/>
              </a:pPr>
              <a:t>10</a:t>
            </a:fld>
            <a:endParaRPr lang="en-US" altLang="zh-CN" dirty="0"/>
          </a:p>
        </p:txBody>
      </p:sp>
      <p:graphicFrame>
        <p:nvGraphicFramePr>
          <p:cNvPr id="6" name="对象 5">
            <a:extLst>
              <a:ext uri="{FF2B5EF4-FFF2-40B4-BE49-F238E27FC236}">
                <a16:creationId xmlns:a16="http://schemas.microsoft.com/office/drawing/2014/main" id="{D188E02F-A017-4CB2-9480-01A434833AC4}"/>
              </a:ext>
            </a:extLst>
          </p:cNvPr>
          <p:cNvGraphicFramePr>
            <a:graphicFrameLocks noChangeAspect="1"/>
          </p:cNvGraphicFramePr>
          <p:nvPr>
            <p:extLst>
              <p:ext uri="{D42A27DB-BD31-4B8C-83A1-F6EECF244321}">
                <p14:modId xmlns:p14="http://schemas.microsoft.com/office/powerpoint/2010/main" val="270654463"/>
              </p:ext>
            </p:extLst>
          </p:nvPr>
        </p:nvGraphicFramePr>
        <p:xfrm>
          <a:off x="1677987" y="3320988"/>
          <a:ext cx="8836025" cy="719138"/>
        </p:xfrm>
        <a:graphic>
          <a:graphicData uri="http://schemas.openxmlformats.org/presentationml/2006/ole">
            <mc:AlternateContent xmlns:mc="http://schemas.openxmlformats.org/markup-compatibility/2006">
              <mc:Choice xmlns:v="urn:schemas-microsoft-com:vml" Requires="v">
                <p:oleObj spid="_x0000_s172108" name="AxMath" r:id="rId3" imgW="5278680" imgH="430560" progId="Equation.AxMath">
                  <p:embed/>
                </p:oleObj>
              </mc:Choice>
              <mc:Fallback>
                <p:oleObj name="AxMath" r:id="rId3" imgW="5278680" imgH="430560" progId="Equation.AxMath">
                  <p:embed/>
                  <p:pic>
                    <p:nvPicPr>
                      <p:cNvPr id="0" name=""/>
                      <p:cNvPicPr/>
                      <p:nvPr/>
                    </p:nvPicPr>
                    <p:blipFill>
                      <a:blip r:embed="rId4"/>
                      <a:stretch>
                        <a:fillRect/>
                      </a:stretch>
                    </p:blipFill>
                    <p:spPr>
                      <a:xfrm>
                        <a:off x="1677987" y="3320988"/>
                        <a:ext cx="8836025" cy="719138"/>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538BFC7F-EDCF-47D0-9B32-BF919982037D}"/>
              </a:ext>
            </a:extLst>
          </p:cNvPr>
          <p:cNvGraphicFramePr>
            <a:graphicFrameLocks noChangeAspect="1"/>
          </p:cNvGraphicFramePr>
          <p:nvPr>
            <p:extLst>
              <p:ext uri="{D42A27DB-BD31-4B8C-83A1-F6EECF244321}">
                <p14:modId xmlns:p14="http://schemas.microsoft.com/office/powerpoint/2010/main" val="2198106048"/>
              </p:ext>
            </p:extLst>
          </p:nvPr>
        </p:nvGraphicFramePr>
        <p:xfrm>
          <a:off x="3287688" y="5501633"/>
          <a:ext cx="4368967" cy="1000125"/>
        </p:xfrm>
        <a:graphic>
          <a:graphicData uri="http://schemas.openxmlformats.org/presentationml/2006/ole">
            <mc:AlternateContent xmlns:mc="http://schemas.openxmlformats.org/markup-compatibility/2006">
              <mc:Choice xmlns:v="urn:schemas-microsoft-com:vml" Requires="v">
                <p:oleObj spid="_x0000_s172109" name="AxMath" r:id="rId5" imgW="1845360" imgH="422640" progId="Equation.AxMath">
                  <p:embed/>
                </p:oleObj>
              </mc:Choice>
              <mc:Fallback>
                <p:oleObj name="AxMath" r:id="rId5" imgW="1845360" imgH="422640" progId="Equation.AxMath">
                  <p:embed/>
                  <p:pic>
                    <p:nvPicPr>
                      <p:cNvPr id="5" name="对象 4">
                        <a:extLst>
                          <a:ext uri="{FF2B5EF4-FFF2-40B4-BE49-F238E27FC236}">
                            <a16:creationId xmlns:a16="http://schemas.microsoft.com/office/drawing/2014/main" id="{618DFF9D-6484-477B-8793-598919E2EF77}"/>
                          </a:ext>
                        </a:extLst>
                      </p:cNvPr>
                      <p:cNvPicPr/>
                      <p:nvPr/>
                    </p:nvPicPr>
                    <p:blipFill>
                      <a:blip r:embed="rId6"/>
                      <a:stretch>
                        <a:fillRect/>
                      </a:stretch>
                    </p:blipFill>
                    <p:spPr>
                      <a:xfrm>
                        <a:off x="3287688" y="5501633"/>
                        <a:ext cx="4368967" cy="1000125"/>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3DD2F17B-81BE-4563-A0F0-9642B86EBF01}"/>
              </a:ext>
            </a:extLst>
          </p:cNvPr>
          <p:cNvGraphicFramePr>
            <a:graphicFrameLocks noChangeAspect="1"/>
          </p:cNvGraphicFramePr>
          <p:nvPr>
            <p:extLst>
              <p:ext uri="{D42A27DB-BD31-4B8C-83A1-F6EECF244321}">
                <p14:modId xmlns:p14="http://schemas.microsoft.com/office/powerpoint/2010/main" val="959844561"/>
              </p:ext>
            </p:extLst>
          </p:nvPr>
        </p:nvGraphicFramePr>
        <p:xfrm>
          <a:off x="2081213" y="1773238"/>
          <a:ext cx="5189537" cy="614362"/>
        </p:xfrm>
        <a:graphic>
          <a:graphicData uri="http://schemas.openxmlformats.org/presentationml/2006/ole">
            <mc:AlternateContent xmlns:mc="http://schemas.openxmlformats.org/markup-compatibility/2006">
              <mc:Choice xmlns:v="urn:schemas-microsoft-com:vml" Requires="v">
                <p:oleObj spid="_x0000_s172110" name="AxMath" r:id="rId7" imgW="3312000" imgH="392760" progId="Equation.AxMath">
                  <p:embed/>
                </p:oleObj>
              </mc:Choice>
              <mc:Fallback>
                <p:oleObj name="AxMath" r:id="rId7" imgW="3312000" imgH="392760" progId="Equation.AxMath">
                  <p:embed/>
                  <p:pic>
                    <p:nvPicPr>
                      <p:cNvPr id="0" name=""/>
                      <p:cNvPicPr/>
                      <p:nvPr/>
                    </p:nvPicPr>
                    <p:blipFill>
                      <a:blip r:embed="rId8"/>
                      <a:stretch>
                        <a:fillRect/>
                      </a:stretch>
                    </p:blipFill>
                    <p:spPr>
                      <a:xfrm>
                        <a:off x="2081213" y="1773238"/>
                        <a:ext cx="5189537" cy="614362"/>
                      </a:xfrm>
                      <a:prstGeom prst="rect">
                        <a:avLst/>
                      </a:prstGeom>
                    </p:spPr>
                  </p:pic>
                </p:oleObj>
              </mc:Fallback>
            </mc:AlternateContent>
          </a:graphicData>
        </a:graphic>
      </p:graphicFrame>
    </p:spTree>
    <p:extLst>
      <p:ext uri="{BB962C8B-B14F-4D97-AF65-F5344CB8AC3E}">
        <p14:creationId xmlns:p14="http://schemas.microsoft.com/office/powerpoint/2010/main" val="2968253996"/>
      </p:ext>
    </p:extLst>
  </p:cSld>
  <p:clrMapOvr>
    <a:masterClrMapping/>
  </p:clrMapOvr>
  <p:transition spd="med">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2A389E2-3183-4904-B55A-24FDF8327F5D}"/>
              </a:ext>
            </a:extLst>
          </p:cNvPr>
          <p:cNvPicPr>
            <a:picLocks noChangeAspect="1"/>
          </p:cNvPicPr>
          <p:nvPr/>
        </p:nvPicPr>
        <p:blipFill>
          <a:blip r:embed="rId4"/>
          <a:stretch>
            <a:fillRect/>
          </a:stretch>
        </p:blipFill>
        <p:spPr>
          <a:xfrm>
            <a:off x="7278646" y="3123062"/>
            <a:ext cx="4896544" cy="3644900"/>
          </a:xfrm>
          <a:prstGeom prst="rect">
            <a:avLst/>
          </a:prstGeom>
        </p:spPr>
      </p:pic>
      <p:sp>
        <p:nvSpPr>
          <p:cNvPr id="2" name="标题 1">
            <a:extLst>
              <a:ext uri="{FF2B5EF4-FFF2-40B4-BE49-F238E27FC236}">
                <a16:creationId xmlns:a16="http://schemas.microsoft.com/office/drawing/2014/main" id="{8BA0F05E-AC5E-466D-B4FC-483D309B58F7}"/>
              </a:ext>
            </a:extLst>
          </p:cNvPr>
          <p:cNvSpPr>
            <a:spLocks noGrp="1"/>
          </p:cNvSpPr>
          <p:nvPr>
            <p:ph type="title"/>
          </p:nvPr>
        </p:nvSpPr>
        <p:spPr/>
        <p:txBody>
          <a:bodyPr/>
          <a:lstStyle/>
          <a:p>
            <a:r>
              <a:rPr lang="en-US" altLang="zh-CN" dirty="0"/>
              <a:t>DFT</a:t>
            </a:r>
            <a:r>
              <a:rPr lang="zh-CN" altLang="en-US" dirty="0"/>
              <a:t>性质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78EFBBF-8316-4D8B-8A2A-A7A692210F7B}"/>
                  </a:ext>
                </a:extLst>
              </p:cNvPr>
              <p:cNvSpPr>
                <a:spLocks noGrp="1"/>
              </p:cNvSpPr>
              <p:nvPr>
                <p:ph idx="1"/>
              </p:nvPr>
            </p:nvSpPr>
            <p:spPr>
              <a:xfrm>
                <a:off x="609600" y="1304764"/>
                <a:ext cx="10972800" cy="5160320"/>
              </a:xfrm>
            </p:spPr>
            <p:txBody>
              <a:bodyPr>
                <a:normAutofit/>
              </a:bodyPr>
              <a:lstStyle/>
              <a:p>
                <a:r>
                  <a:rPr lang="en-US" altLang="zh-CN" dirty="0"/>
                  <a:t>DFT</a:t>
                </a:r>
                <a:r>
                  <a:rPr lang="zh-CN" altLang="en-US" dirty="0"/>
                  <a:t>本身是一组滤波器</a:t>
                </a:r>
                <a:endParaRPr lang="en-US" altLang="zh-CN" dirty="0"/>
              </a:p>
              <a:p>
                <a:endParaRPr lang="en-US" altLang="zh-CN" dirty="0"/>
              </a:p>
              <a:p>
                <a:endParaRPr lang="en-US" altLang="zh-CN" dirty="0"/>
              </a:p>
              <a:p>
                <a:pPr lvl="1"/>
                <a:r>
                  <a:rPr lang="zh-CN" altLang="en-US" dirty="0"/>
                  <a:t>因此</a:t>
                </a:r>
                <a:r>
                  <a:rPr lang="en-US" altLang="zh-CN" dirty="0"/>
                  <a:t>DFT</a:t>
                </a:r>
                <a:r>
                  <a:rPr lang="zh-CN" altLang="en-US" dirty="0"/>
                  <a:t>结果可以看作输入序列经过一系列滤波器的输出</a:t>
                </a:r>
                <a:endParaRPr lang="en-US" altLang="zh-CN" dirty="0"/>
              </a:p>
              <a:p>
                <a:pPr lvl="1"/>
                <a:endParaRPr lang="en-US" altLang="zh-CN" dirty="0"/>
              </a:p>
              <a:p>
                <a:pPr lvl="1"/>
                <a:endParaRPr lang="en-US" altLang="zh-CN" dirty="0"/>
              </a:p>
              <a:p>
                <a:pPr lvl="1"/>
                <a:endParaRPr lang="en-US" altLang="zh-CN" dirty="0"/>
              </a:p>
              <a:p>
                <a:pPr lvl="1"/>
                <a:r>
                  <a:rPr lang="zh-CN" altLang="en-US" dirty="0"/>
                  <a:t>主副瓣的比值与</a:t>
                </a:r>
                <a:r>
                  <a:rPr lang="en-US" altLang="zh-CN" dirty="0"/>
                  <a:t>N</a:t>
                </a:r>
                <a:r>
                  <a:rPr lang="zh-CN" altLang="en-US" dirty="0"/>
                  <a:t>无关，</a:t>
                </a:r>
                <a:r>
                  <a:rPr lang="en-US" altLang="zh-CN" dirty="0"/>
                  <a:t>-13.3dB</a:t>
                </a:r>
              </a:p>
              <a:p>
                <a:pPr lvl="1"/>
                <a:r>
                  <a:rPr lang="zh-CN" altLang="en-US" dirty="0"/>
                  <a:t>非</a:t>
                </a:r>
                <a14:m>
                  <m:oMath xmlns:m="http://schemas.openxmlformats.org/officeDocument/2006/math">
                    <m:f>
                      <m:fPr>
                        <m:ctrlPr>
                          <a:rPr lang="en-US" altLang="zh-CN" b="0" i="1" dirty="0" smtClean="0">
                            <a:latin typeface="Cambria Math" panose="02040503050406030204" pitchFamily="18" charset="0"/>
                          </a:rPr>
                        </m:ctrlPr>
                      </m:fPr>
                      <m:num>
                        <m:r>
                          <a:rPr lang="en-US" altLang="zh-CN" i="1" dirty="0">
                            <a:latin typeface="Cambria Math" panose="02040503050406030204" pitchFamily="18" charset="0"/>
                          </a:rPr>
                          <m:t>2</m:t>
                        </m:r>
                        <m:r>
                          <a:rPr lang="en-US" altLang="zh-CN" b="0" i="1" dirty="0" smtClean="0">
                            <a:latin typeface="Cambria Math" panose="02040503050406030204" pitchFamily="18" charset="0"/>
                          </a:rPr>
                          <m:t>𝜋</m:t>
                        </m:r>
                      </m:num>
                      <m:den>
                        <m:r>
                          <a:rPr lang="en-US" altLang="zh-CN" b="0" i="1" dirty="0" smtClean="0">
                            <a:latin typeface="Cambria Math" panose="02040503050406030204" pitchFamily="18" charset="0"/>
                          </a:rPr>
                          <m:t>𝑁</m:t>
                        </m:r>
                      </m:den>
                    </m:f>
                  </m:oMath>
                </a14:m>
                <a:r>
                  <a:rPr lang="zh-CN" altLang="en-US" dirty="0"/>
                  <a:t>的整数倍频率会在所有的滤波器均有输出</a:t>
                </a:r>
                <a:endParaRPr lang="en-US" altLang="zh-CN" dirty="0"/>
              </a:p>
              <a:p>
                <a:pPr lvl="2"/>
                <a:r>
                  <a:rPr lang="zh-CN" altLang="en-US" dirty="0">
                    <a:solidFill>
                      <a:srgbClr val="FF0000"/>
                    </a:solidFill>
                    <a:latin typeface="+mn-ea"/>
                    <a:ea typeface="+mn-ea"/>
                  </a:rPr>
                  <a:t>后续频谱泄露的根源</a:t>
                </a:r>
                <a:endParaRPr lang="en-US" altLang="zh-CN" dirty="0">
                  <a:solidFill>
                    <a:srgbClr val="FF0000"/>
                  </a:solidFill>
                  <a:latin typeface="+mn-ea"/>
                  <a:ea typeface="+mn-ea"/>
                </a:endParaRPr>
              </a:p>
              <a:p>
                <a:pPr lvl="1"/>
                <a:endParaRPr lang="en-US" altLang="zh-CN" dirty="0"/>
              </a:p>
            </p:txBody>
          </p:sp>
        </mc:Choice>
        <mc:Fallback xmlns="">
          <p:sp>
            <p:nvSpPr>
              <p:cNvPr id="3" name="内容占位符 2">
                <a:extLst>
                  <a:ext uri="{FF2B5EF4-FFF2-40B4-BE49-F238E27FC236}">
                    <a16:creationId xmlns:a16="http://schemas.microsoft.com/office/drawing/2014/main" id="{178EFBBF-8316-4D8B-8A2A-A7A692210F7B}"/>
                  </a:ext>
                </a:extLst>
              </p:cNvPr>
              <p:cNvSpPr>
                <a:spLocks noGrp="1" noRot="1" noChangeAspect="1" noMove="1" noResize="1" noEditPoints="1" noAdjustHandles="1" noChangeArrowheads="1" noChangeShapeType="1" noTextEdit="1"/>
              </p:cNvSpPr>
              <p:nvPr>
                <p:ph idx="1"/>
              </p:nvPr>
            </p:nvSpPr>
            <p:spPr>
              <a:xfrm>
                <a:off x="609600" y="1304764"/>
                <a:ext cx="10972800" cy="5160320"/>
              </a:xfrm>
              <a:blipFill>
                <a:blip r:embed="rId5"/>
                <a:stretch>
                  <a:fillRect l="-556" t="-153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8A0C2A8-8524-42C8-80EC-A47BA4684A67}"/>
              </a:ext>
            </a:extLst>
          </p:cNvPr>
          <p:cNvSpPr>
            <a:spLocks noGrp="1"/>
          </p:cNvSpPr>
          <p:nvPr>
            <p:ph type="sldNum" sz="quarter" idx="12"/>
          </p:nvPr>
        </p:nvSpPr>
        <p:spPr/>
        <p:txBody>
          <a:bodyPr/>
          <a:lstStyle/>
          <a:p>
            <a:pPr>
              <a:defRPr/>
            </a:pPr>
            <a:fld id="{BBAC5825-1D12-4EE6-8F09-D4CDC8CB2D43}" type="slidenum">
              <a:rPr lang="en-US" altLang="zh-CN" smtClean="0"/>
              <a:pPr>
                <a:defRPr/>
              </a:pPr>
              <a:t>11</a:t>
            </a:fld>
            <a:endParaRPr lang="en-US" altLang="zh-CN" dirty="0"/>
          </a:p>
        </p:txBody>
      </p:sp>
      <p:graphicFrame>
        <p:nvGraphicFramePr>
          <p:cNvPr id="6" name="对象 5">
            <a:extLst>
              <a:ext uri="{FF2B5EF4-FFF2-40B4-BE49-F238E27FC236}">
                <a16:creationId xmlns:a16="http://schemas.microsoft.com/office/drawing/2014/main" id="{B2B5F643-DF07-46C1-A038-D6271C17CEB0}"/>
              </a:ext>
            </a:extLst>
          </p:cNvPr>
          <p:cNvGraphicFramePr>
            <a:graphicFrameLocks noChangeAspect="1"/>
          </p:cNvGraphicFramePr>
          <p:nvPr>
            <p:extLst>
              <p:ext uri="{D42A27DB-BD31-4B8C-83A1-F6EECF244321}">
                <p14:modId xmlns:p14="http://schemas.microsoft.com/office/powerpoint/2010/main" val="1083059495"/>
              </p:ext>
            </p:extLst>
          </p:nvPr>
        </p:nvGraphicFramePr>
        <p:xfrm>
          <a:off x="5495925" y="1878013"/>
          <a:ext cx="4578350" cy="1041400"/>
        </p:xfrm>
        <a:graphic>
          <a:graphicData uri="http://schemas.openxmlformats.org/presentationml/2006/ole">
            <mc:AlternateContent xmlns:mc="http://schemas.openxmlformats.org/markup-compatibility/2006">
              <mc:Choice xmlns:v="urn:schemas-microsoft-com:vml" Requires="v">
                <p:oleObj spid="_x0000_s173233" name="AxMath" r:id="rId6" imgW="2204640" imgH="501120" progId="Equation.AxMath">
                  <p:embed/>
                </p:oleObj>
              </mc:Choice>
              <mc:Fallback>
                <p:oleObj name="AxMath" r:id="rId6" imgW="2204640" imgH="501120" progId="Equation.AxMath">
                  <p:embed/>
                  <p:pic>
                    <p:nvPicPr>
                      <p:cNvPr id="0" name=""/>
                      <p:cNvPicPr/>
                      <p:nvPr/>
                    </p:nvPicPr>
                    <p:blipFill>
                      <a:blip r:embed="rId7"/>
                      <a:stretch>
                        <a:fillRect/>
                      </a:stretch>
                    </p:blipFill>
                    <p:spPr>
                      <a:xfrm>
                        <a:off x="5495925" y="1878013"/>
                        <a:ext cx="4578350" cy="10414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9D72DBA-C923-4153-9B9E-08B4DC9F8AC5}"/>
              </a:ext>
            </a:extLst>
          </p:cNvPr>
          <p:cNvGraphicFramePr>
            <a:graphicFrameLocks noChangeAspect="1"/>
          </p:cNvGraphicFramePr>
          <p:nvPr>
            <p:extLst>
              <p:ext uri="{D42A27DB-BD31-4B8C-83A1-F6EECF244321}">
                <p14:modId xmlns:p14="http://schemas.microsoft.com/office/powerpoint/2010/main" val="3780912814"/>
              </p:ext>
            </p:extLst>
          </p:nvPr>
        </p:nvGraphicFramePr>
        <p:xfrm>
          <a:off x="1307468" y="2094587"/>
          <a:ext cx="4080927" cy="614333"/>
        </p:xfrm>
        <a:graphic>
          <a:graphicData uri="http://schemas.openxmlformats.org/presentationml/2006/ole">
            <mc:AlternateContent xmlns:mc="http://schemas.openxmlformats.org/markup-compatibility/2006">
              <mc:Choice xmlns:v="urn:schemas-microsoft-com:vml" Requires="v">
                <p:oleObj spid="_x0000_s173234" name="AxMath" r:id="rId8" imgW="2804760" imgH="422640" progId="Equation.AxMath">
                  <p:embed/>
                </p:oleObj>
              </mc:Choice>
              <mc:Fallback>
                <p:oleObj name="AxMath" r:id="rId8" imgW="2804760" imgH="422640" progId="Equation.AxMath">
                  <p:embed/>
                  <p:pic>
                    <p:nvPicPr>
                      <p:cNvPr id="0" name=""/>
                      <p:cNvPicPr/>
                      <p:nvPr/>
                    </p:nvPicPr>
                    <p:blipFill>
                      <a:blip r:embed="rId9"/>
                      <a:stretch>
                        <a:fillRect/>
                      </a:stretch>
                    </p:blipFill>
                    <p:spPr>
                      <a:xfrm>
                        <a:off x="1307468" y="2094587"/>
                        <a:ext cx="4080927" cy="614333"/>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6A778833-BD57-415B-BF70-7E8BBC1A4796}"/>
              </a:ext>
            </a:extLst>
          </p:cNvPr>
          <p:cNvGraphicFramePr>
            <a:graphicFrameLocks noChangeAspect="1"/>
          </p:cNvGraphicFramePr>
          <p:nvPr>
            <p:extLst>
              <p:ext uri="{D42A27DB-BD31-4B8C-83A1-F6EECF244321}">
                <p14:modId xmlns:p14="http://schemas.microsoft.com/office/powerpoint/2010/main" val="1536637962"/>
              </p:ext>
            </p:extLst>
          </p:nvPr>
        </p:nvGraphicFramePr>
        <p:xfrm>
          <a:off x="1051985" y="3506320"/>
          <a:ext cx="5197475" cy="1119187"/>
        </p:xfrm>
        <a:graphic>
          <a:graphicData uri="http://schemas.openxmlformats.org/presentationml/2006/ole">
            <mc:AlternateContent xmlns:mc="http://schemas.openxmlformats.org/markup-compatibility/2006">
              <mc:Choice xmlns:v="urn:schemas-microsoft-com:vml" Requires="v">
                <p:oleObj spid="_x0000_s173235" name="AxMath" r:id="rId10" imgW="2743560" imgH="590760" progId="Equation.AxMath">
                  <p:embed/>
                </p:oleObj>
              </mc:Choice>
              <mc:Fallback>
                <p:oleObj name="AxMath" r:id="rId10" imgW="2743560" imgH="590760" progId="Equation.AxMath">
                  <p:embed/>
                  <p:pic>
                    <p:nvPicPr>
                      <p:cNvPr id="0" name=""/>
                      <p:cNvPicPr/>
                      <p:nvPr/>
                    </p:nvPicPr>
                    <p:blipFill>
                      <a:blip r:embed="rId11"/>
                      <a:stretch>
                        <a:fillRect/>
                      </a:stretch>
                    </p:blipFill>
                    <p:spPr>
                      <a:xfrm>
                        <a:off x="1051985" y="3506320"/>
                        <a:ext cx="5197475" cy="1119187"/>
                      </a:xfrm>
                      <a:prstGeom prst="rect">
                        <a:avLst/>
                      </a:prstGeom>
                    </p:spPr>
                  </p:pic>
                </p:oleObj>
              </mc:Fallback>
            </mc:AlternateContent>
          </a:graphicData>
        </a:graphic>
      </p:graphicFrame>
      <p:pic>
        <p:nvPicPr>
          <p:cNvPr id="15" name="图片 14">
            <a:extLst>
              <a:ext uri="{FF2B5EF4-FFF2-40B4-BE49-F238E27FC236}">
                <a16:creationId xmlns:a16="http://schemas.microsoft.com/office/drawing/2014/main" id="{3ECFDFB4-D697-4A57-A161-7783572039EF}"/>
              </a:ext>
            </a:extLst>
          </p:cNvPr>
          <p:cNvPicPr>
            <a:picLocks noChangeAspect="1"/>
          </p:cNvPicPr>
          <p:nvPr/>
        </p:nvPicPr>
        <p:blipFill>
          <a:blip r:embed="rId12"/>
          <a:stretch>
            <a:fillRect/>
          </a:stretch>
        </p:blipFill>
        <p:spPr>
          <a:xfrm>
            <a:off x="7140116" y="3113638"/>
            <a:ext cx="5359648" cy="3644900"/>
          </a:xfrm>
          <a:prstGeom prst="rect">
            <a:avLst/>
          </a:prstGeom>
        </p:spPr>
      </p:pic>
      <p:graphicFrame>
        <p:nvGraphicFramePr>
          <p:cNvPr id="9" name="对象 8">
            <a:extLst>
              <a:ext uri="{FF2B5EF4-FFF2-40B4-BE49-F238E27FC236}">
                <a16:creationId xmlns:a16="http://schemas.microsoft.com/office/drawing/2014/main" id="{4F00914F-06AD-492A-A0B4-93B488DD47CA}"/>
              </a:ext>
            </a:extLst>
          </p:cNvPr>
          <p:cNvGraphicFramePr>
            <a:graphicFrameLocks noChangeAspect="1"/>
          </p:cNvGraphicFramePr>
          <p:nvPr>
            <p:extLst>
              <p:ext uri="{D42A27DB-BD31-4B8C-83A1-F6EECF244321}">
                <p14:modId xmlns:p14="http://schemas.microsoft.com/office/powerpoint/2010/main" val="3534065169"/>
              </p:ext>
            </p:extLst>
          </p:nvPr>
        </p:nvGraphicFramePr>
        <p:xfrm>
          <a:off x="7800107" y="3458189"/>
          <a:ext cx="1924459" cy="1215448"/>
        </p:xfrm>
        <a:graphic>
          <a:graphicData uri="http://schemas.openxmlformats.org/presentationml/2006/ole">
            <mc:AlternateContent xmlns:mc="http://schemas.openxmlformats.org/markup-compatibility/2006">
              <mc:Choice xmlns:v="urn:schemas-microsoft-com:vml" Requires="v">
                <p:oleObj spid="_x0000_s173236" name="AxMath" r:id="rId13" imgW="934920" imgH="590760" progId="Equation.AxMath">
                  <p:embed/>
                </p:oleObj>
              </mc:Choice>
              <mc:Fallback>
                <p:oleObj name="AxMath" r:id="rId13" imgW="934920" imgH="590760" progId="Equation.AxMath">
                  <p:embed/>
                  <p:pic>
                    <p:nvPicPr>
                      <p:cNvPr id="0" name=""/>
                      <p:cNvPicPr/>
                      <p:nvPr/>
                    </p:nvPicPr>
                    <p:blipFill>
                      <a:blip r:embed="rId14"/>
                      <a:stretch>
                        <a:fillRect/>
                      </a:stretch>
                    </p:blipFill>
                    <p:spPr>
                      <a:xfrm>
                        <a:off x="7800107" y="3458189"/>
                        <a:ext cx="1924459" cy="1215448"/>
                      </a:xfrm>
                      <a:prstGeom prst="rect">
                        <a:avLst/>
                      </a:prstGeom>
                    </p:spPr>
                  </p:pic>
                </p:oleObj>
              </mc:Fallback>
            </mc:AlternateContent>
          </a:graphicData>
        </a:graphic>
      </p:graphicFrame>
    </p:spTree>
    <p:extLst>
      <p:ext uri="{BB962C8B-B14F-4D97-AF65-F5344CB8AC3E}">
        <p14:creationId xmlns:p14="http://schemas.microsoft.com/office/powerpoint/2010/main" val="355784454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13"/>
                                        </p:tgtEl>
                                        <p:attrNameLst>
                                          <p:attrName>ppt_x</p:attrName>
                                        </p:attrNameLst>
                                      </p:cBhvr>
                                      <p:tavLst>
                                        <p:tav tm="0">
                                          <p:val>
                                            <p:strVal val="ppt_x"/>
                                          </p:val>
                                        </p:tav>
                                        <p:tav tm="100000">
                                          <p:val>
                                            <p:strVal val="ppt_x"/>
                                          </p:val>
                                        </p:tav>
                                      </p:tavLst>
                                    </p:anim>
                                    <p:anim calcmode="lin" valueType="num">
                                      <p:cBhvr additive="base">
                                        <p:cTn id="19" dur="500"/>
                                        <p:tgtEl>
                                          <p:spTgt spid="13"/>
                                        </p:tgtEl>
                                        <p:attrNameLst>
                                          <p:attrName>ppt_y</p:attrName>
                                        </p:attrNameLst>
                                      </p:cBhvr>
                                      <p:tavLst>
                                        <p:tav tm="0">
                                          <p:val>
                                            <p:strVal val="ppt_y"/>
                                          </p:val>
                                        </p:tav>
                                        <p:tav tm="100000">
                                          <p:val>
                                            <p:strVal val="1+ppt_h/2"/>
                                          </p:val>
                                        </p:tav>
                                      </p:tavLst>
                                    </p:anim>
                                    <p:set>
                                      <p:cBhvr>
                                        <p:cTn id="20" dur="1" fill="hold">
                                          <p:stCondLst>
                                            <p:cond delay="499"/>
                                          </p:stCondLst>
                                        </p:cTn>
                                        <p:tgtEl>
                                          <p:spTgt spid="1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699D79-DB36-4A70-BDAE-E6D0F1914DCF}"/>
              </a:ext>
            </a:extLst>
          </p:cNvPr>
          <p:cNvSpPr>
            <a:spLocks noGrp="1"/>
          </p:cNvSpPr>
          <p:nvPr>
            <p:ph type="title"/>
          </p:nvPr>
        </p:nvSpPr>
        <p:spPr/>
        <p:txBody>
          <a:bodyPr/>
          <a:lstStyle/>
          <a:p>
            <a:r>
              <a:rPr lang="en-US" altLang="zh-CN" dirty="0"/>
              <a:t>DFT</a:t>
            </a:r>
            <a:r>
              <a:rPr lang="zh-CN" altLang="en-US" dirty="0"/>
              <a:t>对模拟信号的傅里叶变换的逼近问题</a:t>
            </a:r>
          </a:p>
        </p:txBody>
      </p:sp>
      <p:sp>
        <p:nvSpPr>
          <p:cNvPr id="3" name="内容占位符 2">
            <a:extLst>
              <a:ext uri="{FF2B5EF4-FFF2-40B4-BE49-F238E27FC236}">
                <a16:creationId xmlns:a16="http://schemas.microsoft.com/office/drawing/2014/main" id="{099F747D-F6C1-4CB2-944D-1292A04F5C56}"/>
              </a:ext>
            </a:extLst>
          </p:cNvPr>
          <p:cNvSpPr>
            <a:spLocks noGrp="1"/>
          </p:cNvSpPr>
          <p:nvPr>
            <p:ph idx="1"/>
          </p:nvPr>
        </p:nvSpPr>
        <p:spPr/>
        <p:txBody>
          <a:bodyPr/>
          <a:lstStyle/>
          <a:p>
            <a:r>
              <a:rPr lang="zh-CN" altLang="en-US" dirty="0">
                <a:ea typeface="黑体" panose="02010609060101010101" pitchFamily="49" charset="-122"/>
              </a:rPr>
              <a:t>核心操作及其带来的隐含操作</a:t>
            </a:r>
            <a:endParaRPr kumimoji="0" lang="en-US" altLang="zh-CN" sz="2800" dirty="0">
              <a:ea typeface="黑体" panose="02010609060101010101" pitchFamily="49" charset="-122"/>
            </a:endParaRPr>
          </a:p>
          <a:p>
            <a:pPr lvl="1"/>
            <a:r>
              <a:rPr lang="zh-CN" altLang="en-US" dirty="0">
                <a:latin typeface="+mn-ea"/>
                <a:ea typeface="+mn-ea"/>
              </a:rPr>
              <a:t>时域取样</a:t>
            </a:r>
            <a:r>
              <a:rPr lang="en-US" altLang="zh-CN" dirty="0">
                <a:latin typeface="+mn-ea"/>
                <a:ea typeface="+mn-ea"/>
              </a:rPr>
              <a:t>-&gt;</a:t>
            </a:r>
            <a:r>
              <a:rPr lang="zh-CN" altLang="en-US" dirty="0">
                <a:latin typeface="+mn-ea"/>
                <a:ea typeface="+mn-ea"/>
              </a:rPr>
              <a:t>频域周期延拓</a:t>
            </a:r>
            <a:endParaRPr lang="en-US" altLang="zh-CN" dirty="0">
              <a:latin typeface="+mn-ea"/>
              <a:ea typeface="+mn-ea"/>
            </a:endParaRPr>
          </a:p>
          <a:p>
            <a:pPr lvl="1"/>
            <a:r>
              <a:rPr lang="zh-CN" altLang="en-US" dirty="0">
                <a:latin typeface="+mn-ea"/>
                <a:ea typeface="+mn-ea"/>
              </a:rPr>
              <a:t>时间域的截断</a:t>
            </a:r>
            <a:r>
              <a:rPr lang="en-US" altLang="zh-CN" dirty="0">
                <a:latin typeface="+mn-ea"/>
                <a:ea typeface="+mn-ea"/>
              </a:rPr>
              <a:t>-&gt;</a:t>
            </a:r>
            <a:r>
              <a:rPr lang="zh-CN" altLang="en-US" dirty="0">
                <a:latin typeface="+mn-ea"/>
                <a:ea typeface="+mn-ea"/>
              </a:rPr>
              <a:t>频域扩展</a:t>
            </a:r>
            <a:endParaRPr lang="en-US" altLang="zh-CN" dirty="0">
              <a:latin typeface="+mn-ea"/>
              <a:ea typeface="+mn-ea"/>
            </a:endParaRPr>
          </a:p>
          <a:p>
            <a:pPr lvl="1"/>
            <a:r>
              <a:rPr lang="zh-CN" altLang="en-US" dirty="0">
                <a:latin typeface="+mn-ea"/>
                <a:ea typeface="+mn-ea"/>
              </a:rPr>
              <a:t>频率取样</a:t>
            </a:r>
            <a:r>
              <a:rPr lang="en-US" altLang="zh-CN" dirty="0">
                <a:latin typeface="+mn-ea"/>
                <a:ea typeface="+mn-ea"/>
              </a:rPr>
              <a:t>-&gt;</a:t>
            </a:r>
            <a:r>
              <a:rPr lang="zh-CN" altLang="en-US" dirty="0">
                <a:latin typeface="+mn-ea"/>
                <a:ea typeface="+mn-ea"/>
              </a:rPr>
              <a:t>时域周期延拓</a:t>
            </a:r>
            <a:endParaRPr lang="en-US" altLang="zh-CN" dirty="0">
              <a:latin typeface="+mn-ea"/>
              <a:ea typeface="+mn-ea"/>
            </a:endParaRPr>
          </a:p>
          <a:p>
            <a:endParaRPr lang="zh-CN" altLang="en-US" dirty="0"/>
          </a:p>
        </p:txBody>
      </p:sp>
      <p:sp>
        <p:nvSpPr>
          <p:cNvPr id="4" name="灯片编号占位符 3">
            <a:extLst>
              <a:ext uri="{FF2B5EF4-FFF2-40B4-BE49-F238E27FC236}">
                <a16:creationId xmlns:a16="http://schemas.microsoft.com/office/drawing/2014/main" id="{3D71BD85-4195-434A-B0B5-705052A743B3}"/>
              </a:ext>
            </a:extLst>
          </p:cNvPr>
          <p:cNvSpPr>
            <a:spLocks noGrp="1"/>
          </p:cNvSpPr>
          <p:nvPr>
            <p:ph type="sldNum" sz="quarter" idx="12"/>
          </p:nvPr>
        </p:nvSpPr>
        <p:spPr/>
        <p:txBody>
          <a:bodyPr/>
          <a:lstStyle/>
          <a:p>
            <a:pPr>
              <a:defRPr/>
            </a:pPr>
            <a:fld id="{BBAC5825-1D12-4EE6-8F09-D4CDC8CB2D43}" type="slidenum">
              <a:rPr lang="en-US" altLang="zh-CN" smtClean="0"/>
              <a:pPr>
                <a:defRPr/>
              </a:pPr>
              <a:t>12</a:t>
            </a:fld>
            <a:endParaRPr lang="en-US" altLang="zh-CN" dirty="0"/>
          </a:p>
        </p:txBody>
      </p:sp>
      <p:graphicFrame>
        <p:nvGraphicFramePr>
          <p:cNvPr id="5" name="对象 4">
            <a:extLst>
              <a:ext uri="{FF2B5EF4-FFF2-40B4-BE49-F238E27FC236}">
                <a16:creationId xmlns:a16="http://schemas.microsoft.com/office/drawing/2014/main" id="{D3ACBD46-1E1B-4F23-93D1-71119C5D1C95}"/>
              </a:ext>
            </a:extLst>
          </p:cNvPr>
          <p:cNvGraphicFramePr>
            <a:graphicFrameLocks noChangeAspect="1"/>
          </p:cNvGraphicFramePr>
          <p:nvPr>
            <p:extLst>
              <p:ext uri="{D42A27DB-BD31-4B8C-83A1-F6EECF244321}">
                <p14:modId xmlns:p14="http://schemas.microsoft.com/office/powerpoint/2010/main" val="4014991224"/>
              </p:ext>
            </p:extLst>
          </p:nvPr>
        </p:nvGraphicFramePr>
        <p:xfrm>
          <a:off x="1051985" y="3537012"/>
          <a:ext cx="10212849" cy="2195574"/>
        </p:xfrm>
        <a:graphic>
          <a:graphicData uri="http://schemas.openxmlformats.org/presentationml/2006/ole">
            <mc:AlternateContent xmlns:mc="http://schemas.openxmlformats.org/markup-compatibility/2006">
              <mc:Choice xmlns:v="urn:schemas-microsoft-com:vml" Requires="v">
                <p:oleObj spid="_x0000_s174118" name="AxMath" r:id="rId3" imgW="4726440" imgH="1015560" progId="Equation.AxMath">
                  <p:embed/>
                </p:oleObj>
              </mc:Choice>
              <mc:Fallback>
                <p:oleObj name="AxMath" r:id="rId3" imgW="4726440" imgH="1015560" progId="Equation.AxMath">
                  <p:embed/>
                  <p:pic>
                    <p:nvPicPr>
                      <p:cNvPr id="0" name=""/>
                      <p:cNvPicPr/>
                      <p:nvPr/>
                    </p:nvPicPr>
                    <p:blipFill>
                      <a:blip r:embed="rId4"/>
                      <a:stretch>
                        <a:fillRect/>
                      </a:stretch>
                    </p:blipFill>
                    <p:spPr>
                      <a:xfrm>
                        <a:off x="1051985" y="3537012"/>
                        <a:ext cx="10212849" cy="2195574"/>
                      </a:xfrm>
                      <a:prstGeom prst="rect">
                        <a:avLst/>
                      </a:prstGeom>
                    </p:spPr>
                  </p:pic>
                </p:oleObj>
              </mc:Fallback>
            </mc:AlternateContent>
          </a:graphicData>
        </a:graphic>
      </p:graphicFrame>
    </p:spTree>
    <p:extLst>
      <p:ext uri="{BB962C8B-B14F-4D97-AF65-F5344CB8AC3E}">
        <p14:creationId xmlns:p14="http://schemas.microsoft.com/office/powerpoint/2010/main" val="3728111542"/>
      </p:ext>
    </p:extLst>
  </p:cSld>
  <p:clrMapOvr>
    <a:masterClrMapping/>
  </p:clrMapOvr>
  <p:transition spd="med">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DD403-F56D-4AC6-96E0-D1040837C69B}"/>
              </a:ext>
            </a:extLst>
          </p:cNvPr>
          <p:cNvSpPr>
            <a:spLocks noGrp="1"/>
          </p:cNvSpPr>
          <p:nvPr>
            <p:ph type="title"/>
          </p:nvPr>
        </p:nvSpPr>
        <p:spPr/>
        <p:txBody>
          <a:bodyPr/>
          <a:lstStyle/>
          <a:p>
            <a:r>
              <a:rPr lang="en-US" altLang="zh-CN" dirty="0"/>
              <a:t>DFT</a:t>
            </a:r>
            <a:r>
              <a:rPr lang="zh-CN" altLang="en-US" dirty="0"/>
              <a:t>对模拟信号的傅里叶变换的逼近问题</a:t>
            </a:r>
          </a:p>
        </p:txBody>
      </p:sp>
      <p:sp>
        <p:nvSpPr>
          <p:cNvPr id="3" name="内容占位符 2">
            <a:extLst>
              <a:ext uri="{FF2B5EF4-FFF2-40B4-BE49-F238E27FC236}">
                <a16:creationId xmlns:a16="http://schemas.microsoft.com/office/drawing/2014/main" id="{71350910-0ABA-4468-B096-444DF6E6ED44}"/>
              </a:ext>
            </a:extLst>
          </p:cNvPr>
          <p:cNvSpPr>
            <a:spLocks noGrp="1"/>
          </p:cNvSpPr>
          <p:nvPr>
            <p:ph idx="1"/>
          </p:nvPr>
        </p:nvSpPr>
        <p:spPr/>
        <p:txBody>
          <a:bodyPr/>
          <a:lstStyle/>
          <a:p>
            <a:r>
              <a:rPr lang="en-US" altLang="zh-CN" dirty="0"/>
              <a:t>DFT</a:t>
            </a:r>
            <a:r>
              <a:rPr lang="zh-CN" altLang="en-US" dirty="0"/>
              <a:t>对模拟信号做谱分析的主要参量</a:t>
            </a:r>
            <a:endParaRPr lang="en-US" altLang="zh-CN" dirty="0"/>
          </a:p>
          <a:p>
            <a:pPr lvl="1"/>
            <a:r>
              <a:rPr lang="zh-CN" altLang="en-US" dirty="0"/>
              <a:t>抽样频率（</a:t>
            </a:r>
            <a:r>
              <a:rPr lang="en-US" altLang="zh-CN" dirty="0"/>
              <a:t>Nyquist</a:t>
            </a:r>
            <a:r>
              <a:rPr lang="zh-CN" altLang="en-US" dirty="0"/>
              <a:t>定理）</a:t>
            </a:r>
            <a:endParaRPr lang="en-US" altLang="zh-CN" dirty="0"/>
          </a:p>
          <a:p>
            <a:pPr lvl="1"/>
            <a:r>
              <a:rPr lang="zh-CN" altLang="en-US" dirty="0"/>
              <a:t>频率分辨率（最小频谱间距）</a:t>
            </a:r>
            <a:endParaRPr lang="en-US" altLang="zh-CN" dirty="0"/>
          </a:p>
          <a:p>
            <a:pPr lvl="1"/>
            <a:r>
              <a:rPr lang="zh-CN" altLang="en-US" dirty="0"/>
              <a:t>时域抽样点数 </a:t>
            </a:r>
            <a:endParaRPr lang="en-US" altLang="zh-CN" dirty="0"/>
          </a:p>
          <a:p>
            <a:pPr lvl="1"/>
            <a:r>
              <a:rPr lang="zh-CN" altLang="en-US" dirty="0"/>
              <a:t>最短记录长度 </a:t>
            </a:r>
            <a:endParaRPr lang="en-US" altLang="zh-CN" dirty="0"/>
          </a:p>
          <a:p>
            <a:r>
              <a:rPr lang="zh-CN" altLang="en-US" dirty="0"/>
              <a:t>近似操作带来的失真</a:t>
            </a:r>
            <a:endParaRPr lang="en-US" altLang="zh-CN" dirty="0"/>
          </a:p>
          <a:p>
            <a:pPr lvl="1"/>
            <a:r>
              <a:rPr kumimoji="1" lang="zh-CN" altLang="en-US" dirty="0">
                <a:latin typeface="Times New Roman" panose="02020603050405020304" pitchFamily="18" charset="0"/>
                <a:ea typeface="黑体" panose="02010609060101010101" pitchFamily="49" charset="-122"/>
              </a:rPr>
              <a:t>时域序列截短将带来频谱泄漏</a:t>
            </a:r>
            <a:endParaRPr kumimoji="1" lang="en-US" altLang="zh-CN" dirty="0">
              <a:latin typeface="Times New Roman" panose="02020603050405020304" pitchFamily="18" charset="0"/>
              <a:ea typeface="黑体" panose="02010609060101010101" pitchFamily="49" charset="-122"/>
            </a:endParaRPr>
          </a:p>
          <a:p>
            <a:pPr lvl="1"/>
            <a:r>
              <a:rPr kumimoji="1" lang="zh-CN" altLang="en-US" dirty="0">
                <a:latin typeface="Times New Roman" panose="02020603050405020304" pitchFamily="18" charset="0"/>
                <a:ea typeface="黑体" panose="02010609060101010101" pitchFamily="49" charset="-122"/>
              </a:rPr>
              <a:t>频率域取样引发栅栏效应</a:t>
            </a:r>
            <a:endParaRPr kumimoji="1" lang="en-US" altLang="zh-CN" dirty="0">
              <a:latin typeface="Times New Roman" panose="02020603050405020304" pitchFamily="18" charset="0"/>
              <a:ea typeface="黑体" panose="02010609060101010101" pitchFamily="49" charset="-122"/>
            </a:endParaRPr>
          </a:p>
          <a:p>
            <a:pPr lvl="1"/>
            <a:r>
              <a:rPr kumimoji="1" lang="zh-CN" altLang="en-US" dirty="0">
                <a:latin typeface="Times New Roman" panose="02020603050405020304" pitchFamily="18" charset="0"/>
                <a:ea typeface="黑体" panose="02010609060101010101" pitchFamily="49" charset="-122"/>
              </a:rPr>
              <a:t>时间域取样引发的频域混叠失真 </a:t>
            </a:r>
            <a:endParaRPr kumimoji="1" lang="en-US" altLang="zh-CN" dirty="0">
              <a:latin typeface="Times New Roman" panose="02020603050405020304" pitchFamily="18" charset="0"/>
              <a:ea typeface="黑体" panose="02010609060101010101" pitchFamily="49" charset="-122"/>
            </a:endParaRPr>
          </a:p>
          <a:p>
            <a:pPr lvl="1"/>
            <a:endParaRPr kumimoji="1" lang="en-US" altLang="zh-CN" dirty="0">
              <a:latin typeface="Times New Roman" panose="02020603050405020304" pitchFamily="18" charset="0"/>
              <a:ea typeface="黑体" panose="02010609060101010101" pitchFamily="49" charset="-122"/>
            </a:endParaRPr>
          </a:p>
          <a:p>
            <a:endParaRPr lang="en-US" altLang="zh-CN" dirty="0"/>
          </a:p>
        </p:txBody>
      </p:sp>
      <p:sp>
        <p:nvSpPr>
          <p:cNvPr id="4" name="灯片编号占位符 3">
            <a:extLst>
              <a:ext uri="{FF2B5EF4-FFF2-40B4-BE49-F238E27FC236}">
                <a16:creationId xmlns:a16="http://schemas.microsoft.com/office/drawing/2014/main" id="{E1131244-0E8A-4D8B-A8B3-DC5939C2B048}"/>
              </a:ext>
            </a:extLst>
          </p:cNvPr>
          <p:cNvSpPr>
            <a:spLocks noGrp="1"/>
          </p:cNvSpPr>
          <p:nvPr>
            <p:ph type="sldNum" sz="quarter" idx="12"/>
          </p:nvPr>
        </p:nvSpPr>
        <p:spPr/>
        <p:txBody>
          <a:bodyPr/>
          <a:lstStyle/>
          <a:p>
            <a:pPr>
              <a:defRPr/>
            </a:pPr>
            <a:fld id="{BBAC5825-1D12-4EE6-8F09-D4CDC8CB2D43}" type="slidenum">
              <a:rPr lang="en-US" altLang="zh-CN" smtClean="0"/>
              <a:pPr>
                <a:defRPr/>
              </a:pPr>
              <a:t>13</a:t>
            </a:fld>
            <a:endParaRPr lang="en-US" altLang="zh-CN" dirty="0"/>
          </a:p>
        </p:txBody>
      </p:sp>
      <p:graphicFrame>
        <p:nvGraphicFramePr>
          <p:cNvPr id="5" name="对象 4">
            <a:extLst>
              <a:ext uri="{FF2B5EF4-FFF2-40B4-BE49-F238E27FC236}">
                <a16:creationId xmlns:a16="http://schemas.microsoft.com/office/drawing/2014/main" id="{FC6FC360-80B0-4F9C-B94C-CFD1545A3B45}"/>
              </a:ext>
            </a:extLst>
          </p:cNvPr>
          <p:cNvGraphicFramePr>
            <a:graphicFrameLocks noChangeAspect="1"/>
          </p:cNvGraphicFramePr>
          <p:nvPr>
            <p:extLst>
              <p:ext uri="{D42A27DB-BD31-4B8C-83A1-F6EECF244321}">
                <p14:modId xmlns:p14="http://schemas.microsoft.com/office/powerpoint/2010/main" val="2570512436"/>
              </p:ext>
            </p:extLst>
          </p:nvPr>
        </p:nvGraphicFramePr>
        <p:xfrm>
          <a:off x="4835860" y="1844824"/>
          <a:ext cx="1080728" cy="456952"/>
        </p:xfrm>
        <a:graphic>
          <a:graphicData uri="http://schemas.openxmlformats.org/presentationml/2006/ole">
            <mc:AlternateContent xmlns:mc="http://schemas.openxmlformats.org/markup-compatibility/2006">
              <mc:Choice xmlns:v="urn:schemas-microsoft-com:vml" Requires="v">
                <p:oleObj spid="_x0000_s175206" name="AxMath" r:id="rId3" imgW="473760" imgH="199800" progId="Equation.AxMath">
                  <p:embed/>
                </p:oleObj>
              </mc:Choice>
              <mc:Fallback>
                <p:oleObj name="AxMath" r:id="rId3" imgW="473760" imgH="199800" progId="Equation.AxMath">
                  <p:embed/>
                  <p:pic>
                    <p:nvPicPr>
                      <p:cNvPr id="0" name=""/>
                      <p:cNvPicPr/>
                      <p:nvPr/>
                    </p:nvPicPr>
                    <p:blipFill>
                      <a:blip r:embed="rId4"/>
                      <a:stretch>
                        <a:fillRect/>
                      </a:stretch>
                    </p:blipFill>
                    <p:spPr>
                      <a:xfrm>
                        <a:off x="4835860" y="1844824"/>
                        <a:ext cx="1080728" cy="456952"/>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DE94A512-F556-48AA-90C9-DF57E8837D2B}"/>
              </a:ext>
            </a:extLst>
          </p:cNvPr>
          <p:cNvGraphicFramePr>
            <a:graphicFrameLocks noChangeAspect="1"/>
          </p:cNvGraphicFramePr>
          <p:nvPr>
            <p:extLst>
              <p:ext uri="{D42A27DB-BD31-4B8C-83A1-F6EECF244321}">
                <p14:modId xmlns:p14="http://schemas.microsoft.com/office/powerpoint/2010/main" val="3467725237"/>
              </p:ext>
            </p:extLst>
          </p:nvPr>
        </p:nvGraphicFramePr>
        <p:xfrm>
          <a:off x="5303912" y="2301776"/>
          <a:ext cx="2246312" cy="438150"/>
        </p:xfrm>
        <a:graphic>
          <a:graphicData uri="http://schemas.openxmlformats.org/presentationml/2006/ole">
            <mc:AlternateContent xmlns:mc="http://schemas.openxmlformats.org/markup-compatibility/2006">
              <mc:Choice xmlns:v="urn:schemas-microsoft-com:vml" Requires="v">
                <p:oleObj spid="_x0000_s175207" name="AxMath" r:id="rId5" imgW="1026720" imgH="199800" progId="Equation.AxMath">
                  <p:embed/>
                </p:oleObj>
              </mc:Choice>
              <mc:Fallback>
                <p:oleObj name="AxMath" r:id="rId5" imgW="1026720" imgH="199800" progId="Equation.AxMath">
                  <p:embed/>
                  <p:pic>
                    <p:nvPicPr>
                      <p:cNvPr id="0" name=""/>
                      <p:cNvPicPr/>
                      <p:nvPr/>
                    </p:nvPicPr>
                    <p:blipFill>
                      <a:blip r:embed="rId6"/>
                      <a:stretch>
                        <a:fillRect/>
                      </a:stretch>
                    </p:blipFill>
                    <p:spPr>
                      <a:xfrm>
                        <a:off x="5303912" y="2301776"/>
                        <a:ext cx="2246312" cy="43815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1A3B0421-8851-4BFA-98B7-A43DBDD93BA1}"/>
              </a:ext>
            </a:extLst>
          </p:cNvPr>
          <p:cNvGraphicFramePr>
            <a:graphicFrameLocks noChangeAspect="1"/>
          </p:cNvGraphicFramePr>
          <p:nvPr>
            <p:extLst>
              <p:ext uri="{D42A27DB-BD31-4B8C-83A1-F6EECF244321}">
                <p14:modId xmlns:p14="http://schemas.microsoft.com/office/powerpoint/2010/main" val="3221990716"/>
              </p:ext>
            </p:extLst>
          </p:nvPr>
        </p:nvGraphicFramePr>
        <p:xfrm>
          <a:off x="3323692" y="2730187"/>
          <a:ext cx="648072" cy="484481"/>
        </p:xfrm>
        <a:graphic>
          <a:graphicData uri="http://schemas.openxmlformats.org/presentationml/2006/ole">
            <mc:AlternateContent xmlns:mc="http://schemas.openxmlformats.org/markup-compatibility/2006">
              <mc:Choice xmlns:v="urn:schemas-microsoft-com:vml" Requires="v">
                <p:oleObj spid="_x0000_s175208" name="AxMath" r:id="rId7" imgW="490680" imgH="366120" progId="Equation.AxMath">
                  <p:embed/>
                </p:oleObj>
              </mc:Choice>
              <mc:Fallback>
                <p:oleObj name="AxMath" r:id="rId7" imgW="490680" imgH="366120" progId="Equation.AxMath">
                  <p:embed/>
                  <p:pic>
                    <p:nvPicPr>
                      <p:cNvPr id="0" name=""/>
                      <p:cNvPicPr/>
                      <p:nvPr/>
                    </p:nvPicPr>
                    <p:blipFill>
                      <a:blip r:embed="rId8"/>
                      <a:stretch>
                        <a:fillRect/>
                      </a:stretch>
                    </p:blipFill>
                    <p:spPr>
                      <a:xfrm>
                        <a:off x="3323692" y="2730187"/>
                        <a:ext cx="648072" cy="484481"/>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B212C63-1181-4429-90BB-AD55DA599360}"/>
              </a:ext>
            </a:extLst>
          </p:cNvPr>
          <p:cNvGraphicFramePr>
            <a:graphicFrameLocks noChangeAspect="1"/>
          </p:cNvGraphicFramePr>
          <p:nvPr>
            <p:extLst>
              <p:ext uri="{D42A27DB-BD31-4B8C-83A1-F6EECF244321}">
                <p14:modId xmlns:p14="http://schemas.microsoft.com/office/powerpoint/2010/main" val="3533228521"/>
              </p:ext>
            </p:extLst>
          </p:nvPr>
        </p:nvGraphicFramePr>
        <p:xfrm>
          <a:off x="3278446" y="3214668"/>
          <a:ext cx="1199814" cy="411925"/>
        </p:xfrm>
        <a:graphic>
          <a:graphicData uri="http://schemas.openxmlformats.org/presentationml/2006/ole">
            <mc:AlternateContent xmlns:mc="http://schemas.openxmlformats.org/markup-compatibility/2006">
              <mc:Choice xmlns:v="urn:schemas-microsoft-com:vml" Requires="v">
                <p:oleObj spid="_x0000_s175209" name="AxMath" r:id="rId9" imgW="582120" imgH="199800" progId="Equation.AxMath">
                  <p:embed/>
                </p:oleObj>
              </mc:Choice>
              <mc:Fallback>
                <p:oleObj name="AxMath" r:id="rId9" imgW="582120" imgH="199800" progId="Equation.AxMath">
                  <p:embed/>
                  <p:pic>
                    <p:nvPicPr>
                      <p:cNvPr id="0" name=""/>
                      <p:cNvPicPr/>
                      <p:nvPr/>
                    </p:nvPicPr>
                    <p:blipFill>
                      <a:blip r:embed="rId10"/>
                      <a:stretch>
                        <a:fillRect/>
                      </a:stretch>
                    </p:blipFill>
                    <p:spPr>
                      <a:xfrm>
                        <a:off x="3278446" y="3214668"/>
                        <a:ext cx="1199814" cy="411925"/>
                      </a:xfrm>
                      <a:prstGeom prst="rect">
                        <a:avLst/>
                      </a:prstGeom>
                    </p:spPr>
                  </p:pic>
                </p:oleObj>
              </mc:Fallback>
            </mc:AlternateContent>
          </a:graphicData>
        </a:graphic>
      </p:graphicFrame>
    </p:spTree>
    <p:extLst>
      <p:ext uri="{BB962C8B-B14F-4D97-AF65-F5344CB8AC3E}">
        <p14:creationId xmlns:p14="http://schemas.microsoft.com/office/powerpoint/2010/main" val="2928123939"/>
      </p:ext>
    </p:extLst>
  </p:cSld>
  <p:clrMapOvr>
    <a:masterClrMapping/>
  </p:clrMapOvr>
  <p:transition spd="med">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B668D2-5703-42D7-87B8-A4A7B991B22C}"/>
              </a:ext>
            </a:extLst>
          </p:cNvPr>
          <p:cNvSpPr>
            <a:spLocks noGrp="1"/>
          </p:cNvSpPr>
          <p:nvPr>
            <p:ph type="title"/>
          </p:nvPr>
        </p:nvSpPr>
        <p:spPr/>
        <p:txBody>
          <a:bodyPr/>
          <a:lstStyle/>
          <a:p>
            <a:r>
              <a:rPr lang="en-US" altLang="zh-CN" dirty="0"/>
              <a:t>DFT</a:t>
            </a:r>
            <a:r>
              <a:rPr lang="zh-CN" altLang="en-US" dirty="0"/>
              <a:t>对连续时间信号逼近问题</a:t>
            </a:r>
          </a:p>
        </p:txBody>
      </p:sp>
      <p:sp>
        <p:nvSpPr>
          <p:cNvPr id="3" name="内容占位符 2">
            <a:extLst>
              <a:ext uri="{FF2B5EF4-FFF2-40B4-BE49-F238E27FC236}">
                <a16:creationId xmlns:a16="http://schemas.microsoft.com/office/drawing/2014/main" id="{0BFDF77E-3544-4051-B797-B38A99A40009}"/>
              </a:ext>
            </a:extLst>
          </p:cNvPr>
          <p:cNvSpPr>
            <a:spLocks noGrp="1"/>
          </p:cNvSpPr>
          <p:nvPr>
            <p:ph idx="1"/>
          </p:nvPr>
        </p:nvSpPr>
        <p:spPr>
          <a:xfrm>
            <a:off x="609600" y="1341438"/>
            <a:ext cx="10972802" cy="4679850"/>
          </a:xfrm>
        </p:spPr>
        <p:txBody>
          <a:bodyPr>
            <a:normAutofit fontScale="92500"/>
          </a:bodyPr>
          <a:lstStyle/>
          <a:p>
            <a:r>
              <a:rPr lang="zh-CN" altLang="en-US" sz="2800" dirty="0">
                <a:ea typeface="黑体" panose="02010609060101010101" pitchFamily="49" charset="-122"/>
              </a:rPr>
              <a:t>频谱泄漏原因的不同观点</a:t>
            </a:r>
            <a:endParaRPr lang="en-US" altLang="zh-CN" sz="2800" dirty="0">
              <a:ea typeface="黑体" panose="02010609060101010101" pitchFamily="49" charset="-122"/>
            </a:endParaRPr>
          </a:p>
          <a:p>
            <a:pPr lvl="1"/>
            <a:r>
              <a:rPr lang="zh-CN" altLang="en-US" dirty="0">
                <a:latin typeface="+mn-ea"/>
                <a:ea typeface="+mn-ea"/>
              </a:rPr>
              <a:t>观点</a:t>
            </a:r>
            <a:r>
              <a:rPr lang="en-US" altLang="zh-CN" dirty="0">
                <a:latin typeface="+mn-ea"/>
                <a:ea typeface="+mn-ea"/>
              </a:rPr>
              <a:t>1</a:t>
            </a:r>
            <a:r>
              <a:rPr lang="zh-CN" altLang="en-US" dirty="0">
                <a:latin typeface="+mn-ea"/>
                <a:ea typeface="+mn-ea"/>
              </a:rPr>
              <a:t>：频率域取样意味着时间域信号的周期延拓，</a:t>
            </a:r>
            <a:r>
              <a:rPr lang="zh-CN" altLang="en-US" dirty="0">
                <a:solidFill>
                  <a:srgbClr val="FF0000"/>
                </a:solidFill>
                <a:latin typeface="+mn-ea"/>
                <a:ea typeface="+mn-ea"/>
              </a:rPr>
              <a:t>非整周期信号</a:t>
            </a:r>
            <a:r>
              <a:rPr lang="zh-CN" altLang="en-US" dirty="0">
                <a:latin typeface="+mn-ea"/>
                <a:ea typeface="+mn-ea"/>
              </a:rPr>
              <a:t>此时出现 不连续点，带来频率域的扩展，经过时间域取样频率域周期延拓后落在主值区别，引发频谱泄露；整周期信号截断前后不会发生改变，无频谱泄露现象的发生</a:t>
            </a:r>
            <a:endParaRPr lang="en-US" altLang="zh-CN" dirty="0">
              <a:latin typeface="+mn-ea"/>
              <a:ea typeface="+mn-ea"/>
            </a:endParaRPr>
          </a:p>
          <a:p>
            <a:pPr lvl="1"/>
            <a:r>
              <a:rPr lang="zh-CN" altLang="en-US" dirty="0">
                <a:latin typeface="+mn-ea"/>
                <a:ea typeface="+mn-ea"/>
              </a:rPr>
              <a:t>观点</a:t>
            </a:r>
            <a:r>
              <a:rPr lang="en-US" altLang="zh-CN" dirty="0">
                <a:latin typeface="+mn-ea"/>
                <a:ea typeface="+mn-ea"/>
              </a:rPr>
              <a:t>2</a:t>
            </a:r>
            <a:r>
              <a:rPr lang="zh-CN" altLang="en-US" dirty="0">
                <a:latin typeface="+mn-ea"/>
                <a:ea typeface="+mn-ea"/>
              </a:rPr>
              <a:t>：时间域截断等于原信号与一个时间窗进行卷积，引入频率域的扩展，已经形成泄露，整周期信号其泄露出来的信号刚好在</a:t>
            </a:r>
            <a:r>
              <a:rPr lang="en-US" altLang="zh-CN" dirty="0">
                <a:latin typeface="+mn-ea"/>
                <a:ea typeface="+mn-ea"/>
              </a:rPr>
              <a:t>DFT</a:t>
            </a:r>
            <a:r>
              <a:rPr lang="zh-CN" altLang="en-US" dirty="0">
                <a:latin typeface="+mn-ea"/>
                <a:ea typeface="+mn-ea"/>
              </a:rPr>
              <a:t>对应的滤波器的零点，</a:t>
            </a:r>
            <a:r>
              <a:rPr lang="zh-CN" altLang="en-US" dirty="0">
                <a:solidFill>
                  <a:srgbClr val="FF0000"/>
                </a:solidFill>
                <a:latin typeface="+mn-ea"/>
                <a:ea typeface="+mn-ea"/>
              </a:rPr>
              <a:t>隐藏了频谱泄露</a:t>
            </a:r>
            <a:r>
              <a:rPr lang="zh-CN" altLang="en-US" dirty="0">
                <a:latin typeface="+mn-ea"/>
                <a:ea typeface="+mn-ea"/>
              </a:rPr>
              <a:t>；非整周期信号，其泄露频率点不在滤波器零点，会被</a:t>
            </a:r>
            <a:r>
              <a:rPr lang="en-US" altLang="zh-CN" dirty="0">
                <a:latin typeface="+mn-ea"/>
                <a:ea typeface="+mn-ea"/>
              </a:rPr>
              <a:t>DFT</a:t>
            </a:r>
            <a:r>
              <a:rPr lang="zh-CN" altLang="en-US" dirty="0">
                <a:latin typeface="+mn-ea"/>
                <a:ea typeface="+mn-ea"/>
              </a:rPr>
              <a:t>输出。</a:t>
            </a:r>
            <a:endParaRPr lang="en-US" altLang="zh-CN" dirty="0">
              <a:latin typeface="+mn-ea"/>
              <a:ea typeface="+mn-ea"/>
            </a:endParaRPr>
          </a:p>
          <a:p>
            <a:r>
              <a:rPr lang="zh-CN" altLang="en-US" dirty="0"/>
              <a:t>频谱泄露问题核心</a:t>
            </a:r>
            <a:endParaRPr lang="en-US" altLang="zh-CN" dirty="0"/>
          </a:p>
          <a:p>
            <a:pPr lvl="1"/>
            <a:r>
              <a:rPr lang="zh-CN" altLang="en-US" dirty="0">
                <a:solidFill>
                  <a:srgbClr val="FF0000"/>
                </a:solidFill>
              </a:rPr>
              <a:t>非整周期信号</a:t>
            </a:r>
            <a:r>
              <a:rPr lang="zh-CN" altLang="en-US" dirty="0"/>
              <a:t>在截断后造成</a:t>
            </a:r>
            <a:r>
              <a:rPr lang="en-US" altLang="zh-CN" dirty="0"/>
              <a:t>DFT</a:t>
            </a:r>
            <a:r>
              <a:rPr lang="zh-CN" altLang="en-US" dirty="0"/>
              <a:t>结果被频谱泄露信号污染</a:t>
            </a:r>
            <a:endParaRPr lang="en-US" altLang="zh-CN" dirty="0"/>
          </a:p>
          <a:p>
            <a:pPr lvl="1"/>
            <a:r>
              <a:rPr lang="zh-CN" altLang="en-US" dirty="0"/>
              <a:t>频谱泄露抑制关键在于解决时间域截断后非整周期信号周期延拓信号的不连续问题</a:t>
            </a:r>
            <a:endParaRPr lang="zh-CN" altLang="en-US" dirty="0">
              <a:latin typeface="+mn-ea"/>
              <a:ea typeface="+mn-ea"/>
            </a:endParaRPr>
          </a:p>
          <a:p>
            <a:endParaRPr lang="en-US" altLang="zh-CN" dirty="0">
              <a:ea typeface="黑体" panose="02010609060101010101" pitchFamily="49" charset="-122"/>
            </a:endParaRPr>
          </a:p>
          <a:p>
            <a:endParaRPr lang="zh-CN" altLang="en-US" sz="2800" dirty="0">
              <a:ea typeface="黑体" panose="02010609060101010101" pitchFamily="49" charset="-122"/>
            </a:endParaRPr>
          </a:p>
          <a:p>
            <a:endParaRPr lang="zh-CN" altLang="en-US" dirty="0"/>
          </a:p>
        </p:txBody>
      </p:sp>
      <p:sp>
        <p:nvSpPr>
          <p:cNvPr id="4" name="灯片编号占位符 3">
            <a:extLst>
              <a:ext uri="{FF2B5EF4-FFF2-40B4-BE49-F238E27FC236}">
                <a16:creationId xmlns:a16="http://schemas.microsoft.com/office/drawing/2014/main" id="{E39EC1D6-37DF-4054-9521-A7F0A892BB69}"/>
              </a:ext>
            </a:extLst>
          </p:cNvPr>
          <p:cNvSpPr>
            <a:spLocks noGrp="1"/>
          </p:cNvSpPr>
          <p:nvPr>
            <p:ph type="sldNum" sz="quarter" idx="12"/>
          </p:nvPr>
        </p:nvSpPr>
        <p:spPr/>
        <p:txBody>
          <a:bodyPr/>
          <a:lstStyle/>
          <a:p>
            <a:pPr>
              <a:defRPr/>
            </a:pPr>
            <a:fld id="{BBAC5825-1D12-4EE6-8F09-D4CDC8CB2D43}" type="slidenum">
              <a:rPr lang="en-US" altLang="zh-CN" smtClean="0"/>
              <a:pPr>
                <a:defRPr/>
              </a:pPr>
              <a:t>14</a:t>
            </a:fld>
            <a:endParaRPr lang="en-US" altLang="zh-CN" dirty="0"/>
          </a:p>
        </p:txBody>
      </p:sp>
    </p:spTree>
    <p:extLst>
      <p:ext uri="{BB962C8B-B14F-4D97-AF65-F5344CB8AC3E}">
        <p14:creationId xmlns:p14="http://schemas.microsoft.com/office/powerpoint/2010/main" val="1729103902"/>
      </p:ext>
    </p:extLst>
  </p:cSld>
  <p:clrMapOvr>
    <a:masterClrMapping/>
  </p:clrMapOvr>
  <p:transition spd="med">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9E4FEA-CEBE-46F3-8C35-3C557C353D65}"/>
              </a:ext>
            </a:extLst>
          </p:cNvPr>
          <p:cNvSpPr>
            <a:spLocks noGrp="1"/>
          </p:cNvSpPr>
          <p:nvPr>
            <p:ph type="title"/>
          </p:nvPr>
        </p:nvSpPr>
        <p:spPr/>
        <p:txBody>
          <a:bodyPr/>
          <a:lstStyle/>
          <a:p>
            <a:r>
              <a:rPr lang="en-US" altLang="zh-CN" dirty="0"/>
              <a:t>DFT</a:t>
            </a:r>
            <a:r>
              <a:rPr lang="zh-CN" altLang="en-US" dirty="0"/>
              <a:t>对连续时间信号逼近问题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7FAA744-22C5-425D-9023-47EF5896B260}"/>
                  </a:ext>
                </a:extLst>
              </p:cNvPr>
              <p:cNvSpPr>
                <a:spLocks noGrp="1"/>
              </p:cNvSpPr>
              <p:nvPr>
                <p:ph idx="1"/>
              </p:nvPr>
            </p:nvSpPr>
            <p:spPr/>
            <p:txBody>
              <a:bodyPr/>
              <a:lstStyle/>
              <a:p>
                <a:r>
                  <a:rPr lang="zh-CN" altLang="en-US" dirty="0"/>
                  <a:t>栅栏效应</a:t>
                </a:r>
                <a:endParaRPr lang="en-US" altLang="zh-CN" dirty="0"/>
              </a:p>
              <a:p>
                <a:pPr lvl="1"/>
                <a:r>
                  <a:rPr lang="zh-CN" altLang="en-US" dirty="0">
                    <a:ea typeface="黑体" panose="02010609060101010101" pitchFamily="49" charset="-122"/>
                  </a:rPr>
                  <a:t>频域进行离散化，栅栏效应必然存在。从直观上看，频域取样密度越低，</a:t>
                </a:r>
                <a14:m>
                  <m:oMath xmlns:m="http://schemas.openxmlformats.org/officeDocument/2006/math">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𝐹</m:t>
                        </m:r>
                      </m:e>
                      <m:sub>
                        <m:r>
                          <a:rPr lang="en-US" altLang="zh-CN" b="0" i="1" smtClean="0">
                            <a:latin typeface="Cambria Math" panose="02040503050406030204" pitchFamily="18" charset="0"/>
                            <a:ea typeface="黑体" panose="02010609060101010101" pitchFamily="49" charset="-122"/>
                          </a:rPr>
                          <m:t>0</m:t>
                        </m:r>
                      </m:sub>
                    </m:sSub>
                  </m:oMath>
                </a14:m>
                <a:endParaRPr lang="en-US" altLang="zh-CN" b="0" dirty="0">
                  <a:ea typeface="黑体" panose="02010609060101010101" pitchFamily="49" charset="-122"/>
                </a:endParaRPr>
              </a:p>
              <a:p>
                <a:pPr marL="358775" lvl="1" indent="0">
                  <a:buNone/>
                </a:pPr>
                <a:r>
                  <a:rPr lang="zh-CN" altLang="en-US" dirty="0">
                    <a:ea typeface="黑体" panose="02010609060101010101" pitchFamily="49" charset="-122"/>
                  </a:rPr>
                  <a:t>越大，栅栏效应就越显著</a:t>
                </a:r>
                <a:r>
                  <a:rPr lang="en-US" altLang="zh-CN" dirty="0">
                    <a:ea typeface="黑体" panose="02010609060101010101" pitchFamily="49" charset="-122"/>
                  </a:rPr>
                  <a:t>;</a:t>
                </a:r>
              </a:p>
              <a:p>
                <a:pPr marL="358775" lvl="1" indent="0">
                  <a:buNone/>
                </a:pPr>
                <a:endParaRPr lang="en-US" altLang="zh-CN" dirty="0">
                  <a:ea typeface="黑体" panose="02010609060101010101" pitchFamily="49" charset="-122"/>
                </a:endParaRPr>
              </a:p>
              <a:p>
                <a:pPr lvl="1"/>
                <a:r>
                  <a:rPr lang="zh-CN" altLang="en-US" dirty="0">
                    <a:latin typeface="+mj-lt"/>
                    <a:ea typeface="黑体" panose="02010609060101010101" pitchFamily="49" charset="-122"/>
                  </a:rPr>
                  <a:t>无论栅栏效应是否显著，均不影响连续频谱的重建</a:t>
                </a:r>
                <a:endParaRPr lang="en-US" altLang="zh-CN" dirty="0">
                  <a:latin typeface="+mj-lt"/>
                  <a:ea typeface="黑体" panose="02010609060101010101" pitchFamily="49" charset="-122"/>
                </a:endParaRPr>
              </a:p>
              <a:p>
                <a:pPr lvl="1"/>
                <a:endParaRPr lang="en-US" altLang="zh-CN" dirty="0">
                  <a:latin typeface="+mj-lt"/>
                  <a:ea typeface="黑体" panose="02010609060101010101" pitchFamily="49" charset="-122"/>
                </a:endParaRPr>
              </a:p>
              <a:p>
                <a:pPr lvl="1"/>
                <a:r>
                  <a:rPr lang="zh-CN" altLang="en-US" dirty="0">
                    <a:latin typeface="+mj-lt"/>
                    <a:ea typeface="黑体" panose="02010609060101010101" pitchFamily="49" charset="-122"/>
                  </a:rPr>
                  <a:t>可通过延长序列长度改善栅栏效应的影响</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27FAA744-22C5-425D-9023-47EF5896B260}"/>
                  </a:ext>
                </a:extLst>
              </p:cNvPr>
              <p:cNvSpPr>
                <a:spLocks noGrp="1" noRot="1" noChangeAspect="1" noMove="1" noResize="1" noEditPoints="1" noAdjustHandles="1" noChangeArrowheads="1" noChangeShapeType="1" noTextEdit="1"/>
              </p:cNvSpPr>
              <p:nvPr>
                <p:ph idx="1"/>
              </p:nvPr>
            </p:nvSpPr>
            <p:spPr>
              <a:blipFill>
                <a:blip r:embed="rId2"/>
                <a:stretch>
                  <a:fillRect l="-556" t="-153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4C9E184A-2701-4ADE-ADE3-8E1051FB1BFE}"/>
              </a:ext>
            </a:extLst>
          </p:cNvPr>
          <p:cNvSpPr>
            <a:spLocks noGrp="1"/>
          </p:cNvSpPr>
          <p:nvPr>
            <p:ph type="sldNum" sz="quarter" idx="12"/>
          </p:nvPr>
        </p:nvSpPr>
        <p:spPr/>
        <p:txBody>
          <a:bodyPr/>
          <a:lstStyle/>
          <a:p>
            <a:pPr>
              <a:defRPr/>
            </a:pPr>
            <a:fld id="{BBAC5825-1D12-4EE6-8F09-D4CDC8CB2D43}" type="slidenum">
              <a:rPr lang="en-US" altLang="zh-CN" smtClean="0"/>
              <a:pPr>
                <a:defRPr/>
              </a:pPr>
              <a:t>15</a:t>
            </a:fld>
            <a:endParaRPr lang="en-US" altLang="zh-CN" dirty="0"/>
          </a:p>
        </p:txBody>
      </p:sp>
    </p:spTree>
    <p:extLst>
      <p:ext uri="{BB962C8B-B14F-4D97-AF65-F5344CB8AC3E}">
        <p14:creationId xmlns:p14="http://schemas.microsoft.com/office/powerpoint/2010/main" val="1579099778"/>
      </p:ext>
    </p:extLst>
  </p:cSld>
  <p:clrMapOvr>
    <a:masterClrMapping/>
  </p:clrMapOvr>
  <p:transition spd="med">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219E8-5D47-42E8-8533-D17E520EB4E7}"/>
              </a:ext>
            </a:extLst>
          </p:cNvPr>
          <p:cNvSpPr>
            <a:spLocks noGrp="1"/>
          </p:cNvSpPr>
          <p:nvPr>
            <p:ph type="title"/>
          </p:nvPr>
        </p:nvSpPr>
        <p:spPr/>
        <p:txBody>
          <a:bodyPr/>
          <a:lstStyle/>
          <a:p>
            <a:r>
              <a:rPr lang="en-US" altLang="zh-CN" dirty="0"/>
              <a:t>DFT</a:t>
            </a:r>
            <a:r>
              <a:rPr lang="zh-CN" altLang="en-US" dirty="0"/>
              <a:t>对连续时间信号逼近问题</a:t>
            </a:r>
          </a:p>
        </p:txBody>
      </p:sp>
      <p:sp>
        <p:nvSpPr>
          <p:cNvPr id="3" name="内容占位符 2">
            <a:extLst>
              <a:ext uri="{FF2B5EF4-FFF2-40B4-BE49-F238E27FC236}">
                <a16:creationId xmlns:a16="http://schemas.microsoft.com/office/drawing/2014/main" id="{7721A9FA-9BF8-414E-B43B-6DC2EBDC51BA}"/>
              </a:ext>
            </a:extLst>
          </p:cNvPr>
          <p:cNvSpPr>
            <a:spLocks noGrp="1"/>
          </p:cNvSpPr>
          <p:nvPr>
            <p:ph idx="1"/>
          </p:nvPr>
        </p:nvSpPr>
        <p:spPr/>
        <p:txBody>
          <a:bodyPr/>
          <a:lstStyle/>
          <a:p>
            <a:r>
              <a:rPr lang="zh-CN" altLang="en-US" dirty="0"/>
              <a:t>频谱泄露的抑制方法</a:t>
            </a:r>
            <a:endParaRPr lang="en-US" altLang="zh-CN" dirty="0"/>
          </a:p>
          <a:p>
            <a:pPr lvl="1"/>
            <a:r>
              <a:rPr lang="zh-CN" altLang="en-US" dirty="0"/>
              <a:t>频率域：时间窗函数等于频率域的卷积，因此要求窗函数主瓣窄，集中尽可能多的能量，旁瓣低，能量快速衰减</a:t>
            </a:r>
            <a:endParaRPr lang="en-US" altLang="zh-CN" dirty="0"/>
          </a:p>
          <a:p>
            <a:pPr lvl="1"/>
            <a:r>
              <a:rPr lang="zh-CN" altLang="en-US" dirty="0"/>
              <a:t>时间域：尽可能周期延拓后的信号保持光滑</a:t>
            </a:r>
            <a:endParaRPr lang="en-US" altLang="zh-CN" dirty="0"/>
          </a:p>
          <a:p>
            <a:r>
              <a:rPr lang="zh-CN" altLang="en-US" dirty="0"/>
              <a:t>常用的几个窗函数</a:t>
            </a:r>
            <a:endParaRPr lang="en-US" altLang="zh-CN" dirty="0"/>
          </a:p>
          <a:p>
            <a:pPr lvl="1"/>
            <a:r>
              <a:rPr lang="zh-CN" altLang="en-US" dirty="0"/>
              <a:t>矩形窗                                              三角窗</a:t>
            </a:r>
            <a:endParaRPr lang="en-US" altLang="zh-CN" dirty="0"/>
          </a:p>
          <a:p>
            <a:pPr lvl="1"/>
            <a:endParaRPr lang="en-US" altLang="zh-CN" dirty="0"/>
          </a:p>
          <a:p>
            <a:pPr lvl="1"/>
            <a:r>
              <a:rPr lang="en-US" altLang="zh-CN" dirty="0" err="1"/>
              <a:t>Hanning</a:t>
            </a:r>
            <a:r>
              <a:rPr lang="zh-CN" altLang="en-US" dirty="0"/>
              <a:t>窗</a:t>
            </a:r>
            <a:endParaRPr lang="en-US" altLang="zh-CN" dirty="0"/>
          </a:p>
          <a:p>
            <a:pPr lvl="1"/>
            <a:endParaRPr lang="en-US" altLang="zh-CN" dirty="0"/>
          </a:p>
          <a:p>
            <a:pPr lvl="1"/>
            <a:r>
              <a:rPr lang="en-US" altLang="zh-CN" dirty="0"/>
              <a:t>Hamming</a:t>
            </a:r>
            <a:r>
              <a:rPr lang="zh-CN" altLang="en-US" dirty="0"/>
              <a:t>窗  </a:t>
            </a:r>
          </a:p>
        </p:txBody>
      </p:sp>
      <p:sp>
        <p:nvSpPr>
          <p:cNvPr id="4" name="灯片编号占位符 3">
            <a:extLst>
              <a:ext uri="{FF2B5EF4-FFF2-40B4-BE49-F238E27FC236}">
                <a16:creationId xmlns:a16="http://schemas.microsoft.com/office/drawing/2014/main" id="{DDA9B685-3E73-4DA8-9489-D9482902CDB9}"/>
              </a:ext>
            </a:extLst>
          </p:cNvPr>
          <p:cNvSpPr>
            <a:spLocks noGrp="1"/>
          </p:cNvSpPr>
          <p:nvPr>
            <p:ph type="sldNum" sz="quarter" idx="12"/>
          </p:nvPr>
        </p:nvSpPr>
        <p:spPr/>
        <p:txBody>
          <a:bodyPr/>
          <a:lstStyle/>
          <a:p>
            <a:pPr>
              <a:defRPr/>
            </a:pPr>
            <a:fld id="{BBAC5825-1D12-4EE6-8F09-D4CDC8CB2D43}" type="slidenum">
              <a:rPr lang="en-US" altLang="zh-CN" smtClean="0"/>
              <a:pPr>
                <a:defRPr/>
              </a:pPr>
              <a:t>16</a:t>
            </a:fld>
            <a:endParaRPr lang="en-US" altLang="zh-CN" dirty="0"/>
          </a:p>
        </p:txBody>
      </p:sp>
      <p:graphicFrame>
        <p:nvGraphicFramePr>
          <p:cNvPr id="5" name="对象 4">
            <a:extLst>
              <a:ext uri="{FF2B5EF4-FFF2-40B4-BE49-F238E27FC236}">
                <a16:creationId xmlns:a16="http://schemas.microsoft.com/office/drawing/2014/main" id="{0F5E7A68-E359-4388-9FFD-2F8DD6F24ED8}"/>
              </a:ext>
            </a:extLst>
          </p:cNvPr>
          <p:cNvGraphicFramePr>
            <a:graphicFrameLocks noChangeAspect="1"/>
          </p:cNvGraphicFramePr>
          <p:nvPr>
            <p:extLst>
              <p:ext uri="{D42A27DB-BD31-4B8C-83A1-F6EECF244321}">
                <p14:modId xmlns:p14="http://schemas.microsoft.com/office/powerpoint/2010/main" val="213607863"/>
              </p:ext>
            </p:extLst>
          </p:nvPr>
        </p:nvGraphicFramePr>
        <p:xfrm>
          <a:off x="2603612" y="3537012"/>
          <a:ext cx="3367457" cy="645519"/>
        </p:xfrm>
        <a:graphic>
          <a:graphicData uri="http://schemas.openxmlformats.org/presentationml/2006/ole">
            <mc:AlternateContent xmlns:mc="http://schemas.openxmlformats.org/markup-compatibility/2006">
              <mc:Choice xmlns:v="urn:schemas-microsoft-com:vml" Requires="v">
                <p:oleObj spid="_x0000_s176228" name="AxMath" r:id="rId3" imgW="1988280" imgH="380520" progId="Equation.AxMath">
                  <p:embed/>
                </p:oleObj>
              </mc:Choice>
              <mc:Fallback>
                <p:oleObj name="AxMath" r:id="rId3" imgW="1988280" imgH="380520" progId="Equation.AxMath">
                  <p:embed/>
                  <p:pic>
                    <p:nvPicPr>
                      <p:cNvPr id="0" name=""/>
                      <p:cNvPicPr/>
                      <p:nvPr/>
                    </p:nvPicPr>
                    <p:blipFill>
                      <a:blip r:embed="rId4"/>
                      <a:stretch>
                        <a:fillRect/>
                      </a:stretch>
                    </p:blipFill>
                    <p:spPr>
                      <a:xfrm>
                        <a:off x="2603612" y="3537012"/>
                        <a:ext cx="3367457" cy="645519"/>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7D154B8C-FD9E-4021-ABD2-105FC33E7D3E}"/>
              </a:ext>
            </a:extLst>
          </p:cNvPr>
          <p:cNvGraphicFramePr>
            <a:graphicFrameLocks noChangeAspect="1"/>
          </p:cNvGraphicFramePr>
          <p:nvPr>
            <p:extLst>
              <p:ext uri="{D42A27DB-BD31-4B8C-83A1-F6EECF244321}">
                <p14:modId xmlns:p14="http://schemas.microsoft.com/office/powerpoint/2010/main" val="3008156821"/>
              </p:ext>
            </p:extLst>
          </p:nvPr>
        </p:nvGraphicFramePr>
        <p:xfrm>
          <a:off x="7356140" y="3537012"/>
          <a:ext cx="3695700" cy="792162"/>
        </p:xfrm>
        <a:graphic>
          <a:graphicData uri="http://schemas.openxmlformats.org/presentationml/2006/ole">
            <mc:AlternateContent xmlns:mc="http://schemas.openxmlformats.org/markup-compatibility/2006">
              <mc:Choice xmlns:v="urn:schemas-microsoft-com:vml" Requires="v">
                <p:oleObj spid="_x0000_s176229" name="AxMath" r:id="rId5" imgW="3347640" imgH="711720" progId="Equation.AxMath">
                  <p:embed/>
                </p:oleObj>
              </mc:Choice>
              <mc:Fallback>
                <p:oleObj name="AxMath" r:id="rId5" imgW="3347640" imgH="711720" progId="Equation.AxMath">
                  <p:embed/>
                  <p:pic>
                    <p:nvPicPr>
                      <p:cNvPr id="0" name=""/>
                      <p:cNvPicPr/>
                      <p:nvPr/>
                    </p:nvPicPr>
                    <p:blipFill>
                      <a:blip r:embed="rId6"/>
                      <a:stretch>
                        <a:fillRect/>
                      </a:stretch>
                    </p:blipFill>
                    <p:spPr>
                      <a:xfrm>
                        <a:off x="7356140" y="3537012"/>
                        <a:ext cx="3695700" cy="792162"/>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0BFA7EFF-9C18-4A75-9A52-C61EE18B2AE2}"/>
              </a:ext>
            </a:extLst>
          </p:cNvPr>
          <p:cNvGraphicFramePr>
            <a:graphicFrameLocks noChangeAspect="1"/>
          </p:cNvGraphicFramePr>
          <p:nvPr>
            <p:extLst>
              <p:ext uri="{D42A27DB-BD31-4B8C-83A1-F6EECF244321}">
                <p14:modId xmlns:p14="http://schemas.microsoft.com/office/powerpoint/2010/main" val="900796592"/>
              </p:ext>
            </p:extLst>
          </p:nvPr>
        </p:nvGraphicFramePr>
        <p:xfrm>
          <a:off x="3570288" y="4465638"/>
          <a:ext cx="7762875" cy="576262"/>
        </p:xfrm>
        <a:graphic>
          <a:graphicData uri="http://schemas.openxmlformats.org/presentationml/2006/ole">
            <mc:AlternateContent xmlns:mc="http://schemas.openxmlformats.org/markup-compatibility/2006">
              <mc:Choice xmlns:v="urn:schemas-microsoft-com:vml" Requires="v">
                <p:oleObj spid="_x0000_s176230" name="AxMath" r:id="rId7" imgW="5036040" imgH="372600" progId="Equation.AxMath">
                  <p:embed/>
                </p:oleObj>
              </mc:Choice>
              <mc:Fallback>
                <p:oleObj name="AxMath" r:id="rId7" imgW="5036040" imgH="372600" progId="Equation.AxMath">
                  <p:embed/>
                  <p:pic>
                    <p:nvPicPr>
                      <p:cNvPr id="0" name=""/>
                      <p:cNvPicPr/>
                      <p:nvPr/>
                    </p:nvPicPr>
                    <p:blipFill>
                      <a:blip r:embed="rId8"/>
                      <a:stretch>
                        <a:fillRect/>
                      </a:stretch>
                    </p:blipFill>
                    <p:spPr>
                      <a:xfrm>
                        <a:off x="3570288" y="4465638"/>
                        <a:ext cx="7762875" cy="576262"/>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0B3EE363-3AF5-4E9E-9183-8908408CAEC5}"/>
              </a:ext>
            </a:extLst>
          </p:cNvPr>
          <p:cNvGraphicFramePr>
            <a:graphicFrameLocks noChangeAspect="1"/>
          </p:cNvGraphicFramePr>
          <p:nvPr>
            <p:extLst>
              <p:ext uri="{D42A27DB-BD31-4B8C-83A1-F6EECF244321}">
                <p14:modId xmlns:p14="http://schemas.microsoft.com/office/powerpoint/2010/main" val="4064051411"/>
              </p:ext>
            </p:extLst>
          </p:nvPr>
        </p:nvGraphicFramePr>
        <p:xfrm>
          <a:off x="2613025" y="5846763"/>
          <a:ext cx="8434388" cy="576262"/>
        </p:xfrm>
        <a:graphic>
          <a:graphicData uri="http://schemas.openxmlformats.org/presentationml/2006/ole">
            <mc:AlternateContent xmlns:mc="http://schemas.openxmlformats.org/markup-compatibility/2006">
              <mc:Choice xmlns:v="urn:schemas-microsoft-com:vml" Requires="v">
                <p:oleObj spid="_x0000_s176231" name="AxMath" r:id="rId9" imgW="5471640" imgH="372600" progId="Equation.AxMath">
                  <p:embed/>
                </p:oleObj>
              </mc:Choice>
              <mc:Fallback>
                <p:oleObj name="AxMath" r:id="rId9" imgW="5471640" imgH="372600" progId="Equation.AxMath">
                  <p:embed/>
                  <p:pic>
                    <p:nvPicPr>
                      <p:cNvPr id="7" name="对象 6">
                        <a:extLst>
                          <a:ext uri="{FF2B5EF4-FFF2-40B4-BE49-F238E27FC236}">
                            <a16:creationId xmlns:a16="http://schemas.microsoft.com/office/drawing/2014/main" id="{0BFA7EFF-9C18-4A75-9A52-C61EE18B2AE2}"/>
                          </a:ext>
                        </a:extLst>
                      </p:cNvPr>
                      <p:cNvPicPr/>
                      <p:nvPr/>
                    </p:nvPicPr>
                    <p:blipFill>
                      <a:blip r:embed="rId10"/>
                      <a:stretch>
                        <a:fillRect/>
                      </a:stretch>
                    </p:blipFill>
                    <p:spPr>
                      <a:xfrm>
                        <a:off x="2613025" y="5846763"/>
                        <a:ext cx="8434388" cy="576262"/>
                      </a:xfrm>
                      <a:prstGeom prst="rect">
                        <a:avLst/>
                      </a:prstGeom>
                    </p:spPr>
                  </p:pic>
                </p:oleObj>
              </mc:Fallback>
            </mc:AlternateContent>
          </a:graphicData>
        </a:graphic>
      </p:graphicFrame>
    </p:spTree>
    <p:extLst>
      <p:ext uri="{BB962C8B-B14F-4D97-AF65-F5344CB8AC3E}">
        <p14:creationId xmlns:p14="http://schemas.microsoft.com/office/powerpoint/2010/main" val="611631158"/>
      </p:ext>
    </p:extLst>
  </p:cSld>
  <p:clrMapOvr>
    <a:masterClrMapping/>
  </p:clrMapOvr>
  <p:transition spd="med">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trhn">
            <a:extLst>
              <a:ext uri="{FF2B5EF4-FFF2-40B4-BE49-F238E27FC236}">
                <a16:creationId xmlns:a16="http://schemas.microsoft.com/office/drawing/2014/main" id="{5DBCFC36-FF57-4CFC-8F20-21FFEDA45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0177" y="3176971"/>
            <a:ext cx="4738526" cy="3017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17E330F3-05E9-4488-8635-34DBB0AEBCE6}"/>
              </a:ext>
            </a:extLst>
          </p:cNvPr>
          <p:cNvSpPr>
            <a:spLocks noGrp="1"/>
          </p:cNvSpPr>
          <p:nvPr>
            <p:ph type="title"/>
          </p:nvPr>
        </p:nvSpPr>
        <p:spPr/>
        <p:txBody>
          <a:bodyPr/>
          <a:lstStyle/>
          <a:p>
            <a:r>
              <a:rPr lang="en-US" altLang="zh-CN" dirty="0"/>
              <a:t>DFT</a:t>
            </a:r>
            <a:r>
              <a:rPr lang="zh-CN" altLang="en-US" dirty="0"/>
              <a:t>对连续时间信号逼近问题</a:t>
            </a:r>
          </a:p>
        </p:txBody>
      </p:sp>
      <p:sp>
        <p:nvSpPr>
          <p:cNvPr id="3" name="内容占位符 2">
            <a:extLst>
              <a:ext uri="{FF2B5EF4-FFF2-40B4-BE49-F238E27FC236}">
                <a16:creationId xmlns:a16="http://schemas.microsoft.com/office/drawing/2014/main" id="{1FE14C11-773C-4652-A16A-96B3F8586FF0}"/>
              </a:ext>
            </a:extLst>
          </p:cNvPr>
          <p:cNvSpPr>
            <a:spLocks noGrp="1"/>
          </p:cNvSpPr>
          <p:nvPr>
            <p:ph idx="1"/>
          </p:nvPr>
        </p:nvSpPr>
        <p:spPr/>
        <p:txBody>
          <a:bodyPr/>
          <a:lstStyle/>
          <a:p>
            <a:r>
              <a:rPr lang="en-US" altLang="zh-CN" dirty="0"/>
              <a:t>Blackman</a:t>
            </a:r>
            <a:r>
              <a:rPr lang="zh-CN" altLang="en-US" dirty="0"/>
              <a:t>窗 多个窗函数的叠加</a:t>
            </a:r>
          </a:p>
        </p:txBody>
      </p:sp>
      <p:sp>
        <p:nvSpPr>
          <p:cNvPr id="4" name="灯片编号占位符 3">
            <a:extLst>
              <a:ext uri="{FF2B5EF4-FFF2-40B4-BE49-F238E27FC236}">
                <a16:creationId xmlns:a16="http://schemas.microsoft.com/office/drawing/2014/main" id="{C17EE6D2-AA74-4AF2-8BE4-A9CA28E0A3AD}"/>
              </a:ext>
            </a:extLst>
          </p:cNvPr>
          <p:cNvSpPr>
            <a:spLocks noGrp="1"/>
          </p:cNvSpPr>
          <p:nvPr>
            <p:ph type="sldNum" sz="quarter" idx="12"/>
          </p:nvPr>
        </p:nvSpPr>
        <p:spPr/>
        <p:txBody>
          <a:bodyPr/>
          <a:lstStyle/>
          <a:p>
            <a:pPr>
              <a:defRPr/>
            </a:pPr>
            <a:fld id="{BBAC5825-1D12-4EE6-8F09-D4CDC8CB2D43}" type="slidenum">
              <a:rPr lang="en-US" altLang="zh-CN" smtClean="0"/>
              <a:pPr>
                <a:defRPr/>
              </a:pPr>
              <a:t>17</a:t>
            </a:fld>
            <a:endParaRPr lang="en-US" altLang="zh-CN" dirty="0"/>
          </a:p>
        </p:txBody>
      </p:sp>
      <p:graphicFrame>
        <p:nvGraphicFramePr>
          <p:cNvPr id="5" name="对象 4">
            <a:extLst>
              <a:ext uri="{FF2B5EF4-FFF2-40B4-BE49-F238E27FC236}">
                <a16:creationId xmlns:a16="http://schemas.microsoft.com/office/drawing/2014/main" id="{36F35CDB-9CE5-4E4D-B541-E15EBBB27CBA}"/>
              </a:ext>
            </a:extLst>
          </p:cNvPr>
          <p:cNvGraphicFramePr>
            <a:graphicFrameLocks noChangeAspect="1"/>
          </p:cNvGraphicFramePr>
          <p:nvPr>
            <p:extLst>
              <p:ext uri="{D42A27DB-BD31-4B8C-83A1-F6EECF244321}">
                <p14:modId xmlns:p14="http://schemas.microsoft.com/office/powerpoint/2010/main" val="4087433616"/>
              </p:ext>
            </p:extLst>
          </p:nvPr>
        </p:nvGraphicFramePr>
        <p:xfrm>
          <a:off x="1892300" y="1989138"/>
          <a:ext cx="8407400" cy="692150"/>
        </p:xfrm>
        <a:graphic>
          <a:graphicData uri="http://schemas.openxmlformats.org/presentationml/2006/ole">
            <mc:AlternateContent xmlns:mc="http://schemas.openxmlformats.org/markup-compatibility/2006">
              <mc:Choice xmlns:v="urn:schemas-microsoft-com:vml" Requires="v">
                <p:oleObj spid="_x0000_s177177" name="AxMath" r:id="rId4" imgW="5130000" imgH="422640" progId="Equation.AxMath">
                  <p:embed/>
                </p:oleObj>
              </mc:Choice>
              <mc:Fallback>
                <p:oleObj name="AxMath" r:id="rId4" imgW="5130000" imgH="422640" progId="Equation.AxMath">
                  <p:embed/>
                  <p:pic>
                    <p:nvPicPr>
                      <p:cNvPr id="0" name=""/>
                      <p:cNvPicPr/>
                      <p:nvPr/>
                    </p:nvPicPr>
                    <p:blipFill>
                      <a:blip r:embed="rId5"/>
                      <a:stretch>
                        <a:fillRect/>
                      </a:stretch>
                    </p:blipFill>
                    <p:spPr>
                      <a:xfrm>
                        <a:off x="1892300" y="1989138"/>
                        <a:ext cx="8407400" cy="692150"/>
                      </a:xfrm>
                      <a:prstGeom prst="rect">
                        <a:avLst/>
                      </a:prstGeom>
                    </p:spPr>
                  </p:pic>
                </p:oleObj>
              </mc:Fallback>
            </mc:AlternateContent>
          </a:graphicData>
        </a:graphic>
      </p:graphicFrame>
      <p:graphicFrame>
        <p:nvGraphicFramePr>
          <p:cNvPr id="9" name="表格 8">
            <a:extLst>
              <a:ext uri="{FF2B5EF4-FFF2-40B4-BE49-F238E27FC236}">
                <a16:creationId xmlns:a16="http://schemas.microsoft.com/office/drawing/2014/main" id="{2E669F16-0378-4CF5-A9D5-DAB5DB7B6DA3}"/>
              </a:ext>
            </a:extLst>
          </p:cNvPr>
          <p:cNvGraphicFramePr>
            <a:graphicFrameLocks noGrp="1"/>
          </p:cNvGraphicFramePr>
          <p:nvPr>
            <p:extLst>
              <p:ext uri="{D42A27DB-BD31-4B8C-83A1-F6EECF244321}">
                <p14:modId xmlns:p14="http://schemas.microsoft.com/office/powerpoint/2010/main" val="330277096"/>
              </p:ext>
            </p:extLst>
          </p:nvPr>
        </p:nvGraphicFramePr>
        <p:xfrm>
          <a:off x="4043772" y="2996952"/>
          <a:ext cx="3432708" cy="2890272"/>
        </p:xfrm>
        <a:graphic>
          <a:graphicData uri="http://schemas.openxmlformats.org/drawingml/2006/table">
            <a:tbl>
              <a:tblPr firstRow="1" bandRow="1">
                <a:tableStyleId>{5C22544A-7EE6-4342-B048-85BDC9FD1C3A}</a:tableStyleId>
              </a:tblPr>
              <a:tblGrid>
                <a:gridCol w="1144236">
                  <a:extLst>
                    <a:ext uri="{9D8B030D-6E8A-4147-A177-3AD203B41FA5}">
                      <a16:colId xmlns:a16="http://schemas.microsoft.com/office/drawing/2014/main" val="843344146"/>
                    </a:ext>
                  </a:extLst>
                </a:gridCol>
                <a:gridCol w="1027498">
                  <a:extLst>
                    <a:ext uri="{9D8B030D-6E8A-4147-A177-3AD203B41FA5}">
                      <a16:colId xmlns:a16="http://schemas.microsoft.com/office/drawing/2014/main" val="3245749542"/>
                    </a:ext>
                  </a:extLst>
                </a:gridCol>
                <a:gridCol w="1260974">
                  <a:extLst>
                    <a:ext uri="{9D8B030D-6E8A-4147-A177-3AD203B41FA5}">
                      <a16:colId xmlns:a16="http://schemas.microsoft.com/office/drawing/2014/main" val="4013994005"/>
                    </a:ext>
                  </a:extLst>
                </a:gridCol>
              </a:tblGrid>
              <a:tr h="385192">
                <a:tc gridSpan="3">
                  <a:txBody>
                    <a:bodyPr/>
                    <a:lstStyle/>
                    <a:p>
                      <a:r>
                        <a:rPr lang="zh-CN" altLang="en-US" sz="1600" b="0" i="0" dirty="0">
                          <a:solidFill>
                            <a:schemeClr val="tx1"/>
                          </a:solidFill>
                          <a:latin typeface="+mj-lt"/>
                        </a:rPr>
                        <a:t>窗函数性能对比</a:t>
                      </a: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sz="2400" b="0" baseline="-2500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b="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6495533"/>
                  </a:ext>
                </a:extLst>
              </a:tr>
              <a:tr h="385192">
                <a:tc>
                  <a:txBody>
                    <a:bodyPr/>
                    <a:lstStyle/>
                    <a:p>
                      <a:endParaRPr lang="zh-CN" altLang="en-US" sz="1600" b="0" i="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600" b="0" i="0" dirty="0">
                          <a:solidFill>
                            <a:schemeClr val="tx1"/>
                          </a:solidFill>
                          <a:latin typeface="+mj-lt"/>
                        </a:rPr>
                        <a:t>主瓣宽度</a:t>
                      </a:r>
                      <a:endParaRPr lang="zh-CN" altLang="en-US" sz="1600" b="0" i="0" baseline="-2500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a:ea typeface="+mn-ea"/>
                          <a:cs typeface="+mn-cs"/>
                        </a:rPr>
                        <a:t>旁辦电平（</a:t>
                      </a:r>
                      <a:r>
                        <a:rPr kumimoji="0" lang="en-US" altLang="zh-CN" sz="1600" b="0" i="1" u="none" strike="noStrike" kern="1200" cap="none" spc="0" normalizeH="0" baseline="0" noProof="0" dirty="0">
                          <a:ln>
                            <a:noFill/>
                          </a:ln>
                          <a:solidFill>
                            <a:srgbClr val="000000"/>
                          </a:solidFill>
                          <a:effectLst/>
                          <a:uLnTx/>
                          <a:uFillTx/>
                          <a:latin typeface="Times New Roman"/>
                          <a:ea typeface="+mn-ea"/>
                          <a:cs typeface="+mn-cs"/>
                        </a:rPr>
                        <a:t>dB</a:t>
                      </a:r>
                      <a:r>
                        <a:rPr kumimoji="0" lang="zh-CN" altLang="en-US" sz="1600" b="0" i="0" u="none" strike="noStrike" kern="1200" cap="none" spc="0" normalizeH="0" baseline="0" noProof="0" dirty="0">
                          <a:ln>
                            <a:noFill/>
                          </a:ln>
                          <a:solidFill>
                            <a:srgbClr val="000000"/>
                          </a:solidFill>
                          <a:effectLst/>
                          <a:uLnTx/>
                          <a:uFillTx/>
                          <a:latin typeface="Times New Roman"/>
                          <a:ea typeface="+mn-ea"/>
                          <a:cs typeface="+mn-cs"/>
                        </a:rPr>
                        <a:t>）</a:t>
                      </a:r>
                      <a:endParaRPr lang="zh-CN" altLang="en-US" sz="1600" b="0" i="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2393602"/>
                  </a:ext>
                </a:extLst>
              </a:tr>
              <a:tr h="385192">
                <a:tc>
                  <a:txBody>
                    <a:bodyPr/>
                    <a:lstStyle/>
                    <a:p>
                      <a:pPr algn="ctr"/>
                      <a:r>
                        <a:rPr lang="zh-CN" altLang="en-US" sz="1600" b="0" i="0" dirty="0">
                          <a:solidFill>
                            <a:schemeClr val="tx1"/>
                          </a:solidFill>
                          <a:latin typeface="+mj-lt"/>
                        </a:rPr>
                        <a:t>矩形</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zh-CN" sz="1600" dirty="0">
                          <a:latin typeface="Times New Roman" panose="02020603050405020304" pitchFamily="18" charset="0"/>
                          <a:ea typeface="黑体" panose="02010609060101010101" pitchFamily="49" charset="-122"/>
                        </a:rPr>
                        <a:t>4</a:t>
                      </a:r>
                      <a:r>
                        <a:rPr kumimoji="1" lang="el-GR" altLang="zh-CN" sz="1600" i="1" dirty="0">
                          <a:latin typeface="Times New Roman" panose="02020603050405020304" pitchFamily="18" charset="0"/>
                          <a:ea typeface="黑体" panose="02010609060101010101" pitchFamily="49" charset="-122"/>
                        </a:rPr>
                        <a:t>π</a:t>
                      </a:r>
                      <a:r>
                        <a:rPr kumimoji="1" lang="en-US" altLang="zh-CN" sz="1600" dirty="0">
                          <a:latin typeface="Times New Roman" panose="02020603050405020304" pitchFamily="18" charset="0"/>
                          <a:ea typeface="黑体" panose="02010609060101010101" pitchFamily="49" charset="-122"/>
                        </a:rPr>
                        <a:t>/</a:t>
                      </a:r>
                      <a:r>
                        <a:rPr kumimoji="1" lang="en-US" altLang="zh-CN" sz="1600" i="1" dirty="0">
                          <a:latin typeface="Times New Roman" panose="02020603050405020304" pitchFamily="18" charset="0"/>
                          <a:ea typeface="黑体" panose="02010609060101010101" pitchFamily="49" charset="-122"/>
                        </a:rPr>
                        <a:t>N</a:t>
                      </a:r>
                      <a:endParaRPr lang="zh-CN" altLang="en-US" sz="1600" b="0" i="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b="0" i="0" dirty="0">
                          <a:solidFill>
                            <a:schemeClr val="tx1"/>
                          </a:solidFill>
                          <a:latin typeface="+mj-lt"/>
                        </a:rPr>
                        <a:t>-13</a:t>
                      </a:r>
                      <a:endParaRPr lang="zh-CN" altLang="en-US" sz="1600" b="0" i="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9029946"/>
                  </a:ext>
                </a:extLst>
              </a:tr>
              <a:tr h="385192">
                <a:tc>
                  <a:txBody>
                    <a:bodyPr/>
                    <a:lstStyle/>
                    <a:p>
                      <a:pPr algn="ctr"/>
                      <a:r>
                        <a:rPr lang="zh-CN" altLang="en-US" sz="1600" b="0" i="0" dirty="0">
                          <a:solidFill>
                            <a:schemeClr val="tx1"/>
                          </a:solidFill>
                          <a:latin typeface="+mj-lt"/>
                        </a:rPr>
                        <a:t>三角形</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zh-CN" sz="1600" dirty="0">
                          <a:latin typeface="Times New Roman" panose="02020603050405020304" pitchFamily="18" charset="0"/>
                          <a:ea typeface="黑体" panose="02010609060101010101" pitchFamily="49" charset="-122"/>
                        </a:rPr>
                        <a:t>8</a:t>
                      </a:r>
                      <a:r>
                        <a:rPr kumimoji="1" lang="el-GR" altLang="zh-CN" sz="1600" i="1" dirty="0">
                          <a:latin typeface="Times New Roman" panose="02020603050405020304" pitchFamily="18" charset="0"/>
                          <a:ea typeface="黑体" panose="02010609060101010101" pitchFamily="49" charset="-122"/>
                        </a:rPr>
                        <a:t>π</a:t>
                      </a:r>
                      <a:r>
                        <a:rPr kumimoji="1" lang="en-US" altLang="zh-CN" sz="1600" dirty="0">
                          <a:latin typeface="Times New Roman" panose="02020603050405020304" pitchFamily="18" charset="0"/>
                          <a:ea typeface="黑体" panose="02010609060101010101" pitchFamily="49" charset="-122"/>
                        </a:rPr>
                        <a:t>/</a:t>
                      </a:r>
                      <a:r>
                        <a:rPr kumimoji="1" lang="en-US" altLang="zh-CN" sz="1600" i="1" dirty="0">
                          <a:latin typeface="Times New Roman" panose="02020603050405020304" pitchFamily="18" charset="0"/>
                          <a:ea typeface="黑体" panose="02010609060101010101" pitchFamily="49" charset="-122"/>
                        </a:rPr>
                        <a:t>N</a:t>
                      </a:r>
                      <a:endParaRPr lang="zh-CN" altLang="en-US" sz="1600" b="0" i="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b="0" i="0" dirty="0">
                          <a:solidFill>
                            <a:schemeClr val="tx1"/>
                          </a:solidFill>
                          <a:latin typeface="+mj-lt"/>
                        </a:rPr>
                        <a:t>-25</a:t>
                      </a:r>
                      <a:endParaRPr lang="zh-CN" altLang="en-US" sz="1600" b="0" i="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1161373"/>
                  </a:ext>
                </a:extLst>
              </a:tr>
              <a:tr h="385192">
                <a:tc>
                  <a:txBody>
                    <a:bodyPr/>
                    <a:lstStyle/>
                    <a:p>
                      <a:pPr algn="ctr"/>
                      <a:r>
                        <a:rPr kumimoji="1" lang="en-US" altLang="zh-CN" sz="1600" b="0" i="0" dirty="0" err="1">
                          <a:solidFill>
                            <a:schemeClr val="tx1"/>
                          </a:solidFill>
                          <a:latin typeface="+mj-lt"/>
                          <a:ea typeface="黑体" panose="02010609060101010101" pitchFamily="49" charset="-122"/>
                        </a:rPr>
                        <a:t>Hanning</a:t>
                      </a:r>
                      <a:endParaRPr lang="zh-CN" altLang="en-US" sz="1600" b="0" i="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zh-CN" sz="1600" dirty="0">
                          <a:latin typeface="Times New Roman" panose="02020603050405020304" pitchFamily="18" charset="0"/>
                          <a:ea typeface="黑体" panose="02010609060101010101" pitchFamily="49" charset="-122"/>
                        </a:rPr>
                        <a:t>8</a:t>
                      </a:r>
                      <a:r>
                        <a:rPr kumimoji="1" lang="el-GR" altLang="zh-CN" sz="1600" i="1" dirty="0">
                          <a:latin typeface="Times New Roman" panose="02020603050405020304" pitchFamily="18" charset="0"/>
                          <a:ea typeface="黑体" panose="02010609060101010101" pitchFamily="49" charset="-122"/>
                        </a:rPr>
                        <a:t>π</a:t>
                      </a:r>
                      <a:r>
                        <a:rPr kumimoji="1" lang="en-US" altLang="zh-CN" sz="1600" dirty="0">
                          <a:latin typeface="Times New Roman" panose="02020603050405020304" pitchFamily="18" charset="0"/>
                          <a:ea typeface="黑体" panose="02010609060101010101" pitchFamily="49" charset="-122"/>
                        </a:rPr>
                        <a:t>/</a:t>
                      </a:r>
                      <a:r>
                        <a:rPr kumimoji="1" lang="en-US" altLang="zh-CN" sz="1600" i="1" dirty="0">
                          <a:latin typeface="Times New Roman" panose="02020603050405020304" pitchFamily="18" charset="0"/>
                          <a:ea typeface="黑体" panose="02010609060101010101" pitchFamily="49" charset="-122"/>
                        </a:rPr>
                        <a:t>N</a:t>
                      </a:r>
                      <a:endParaRPr lang="zh-CN" altLang="en-US" sz="1600" b="0" i="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b="0" i="0" dirty="0">
                          <a:solidFill>
                            <a:schemeClr val="tx1"/>
                          </a:solidFill>
                          <a:latin typeface="+mj-lt"/>
                        </a:rPr>
                        <a:t>-32</a:t>
                      </a:r>
                      <a:endParaRPr lang="zh-CN" altLang="en-US" sz="1600" b="0" i="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8643106"/>
                  </a:ext>
                </a:extLst>
              </a:tr>
              <a:tr h="385192">
                <a:tc>
                  <a:txBody>
                    <a:bodyPr/>
                    <a:lstStyle/>
                    <a:p>
                      <a:pPr algn="ctr"/>
                      <a:r>
                        <a:rPr kumimoji="1" lang="en-US" altLang="zh-CN" sz="1600" b="0" i="0" dirty="0">
                          <a:solidFill>
                            <a:schemeClr val="tx1"/>
                          </a:solidFill>
                          <a:latin typeface="+mj-lt"/>
                          <a:ea typeface="黑体" panose="02010609060101010101" pitchFamily="49" charset="-122"/>
                        </a:rPr>
                        <a:t>Hamming</a:t>
                      </a:r>
                      <a:endParaRPr lang="zh-CN" altLang="en-US" sz="1600" b="0" i="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zh-CN" sz="1600" dirty="0">
                          <a:latin typeface="Times New Roman" panose="02020603050405020304" pitchFamily="18" charset="0"/>
                          <a:ea typeface="黑体" panose="02010609060101010101" pitchFamily="49" charset="-122"/>
                        </a:rPr>
                        <a:t>8</a:t>
                      </a:r>
                      <a:r>
                        <a:rPr kumimoji="1" lang="el-GR" altLang="zh-CN" sz="1600" i="1" dirty="0">
                          <a:latin typeface="Times New Roman" panose="02020603050405020304" pitchFamily="18" charset="0"/>
                          <a:ea typeface="黑体" panose="02010609060101010101" pitchFamily="49" charset="-122"/>
                        </a:rPr>
                        <a:t>π</a:t>
                      </a:r>
                      <a:r>
                        <a:rPr kumimoji="1" lang="en-US" altLang="zh-CN" sz="1600" dirty="0">
                          <a:latin typeface="Times New Roman" panose="02020603050405020304" pitchFamily="18" charset="0"/>
                          <a:ea typeface="黑体" panose="02010609060101010101" pitchFamily="49" charset="-122"/>
                        </a:rPr>
                        <a:t>/</a:t>
                      </a:r>
                      <a:r>
                        <a:rPr kumimoji="1" lang="en-US" altLang="zh-CN" sz="1600" i="1" dirty="0">
                          <a:latin typeface="Times New Roman" panose="02020603050405020304" pitchFamily="18" charset="0"/>
                          <a:ea typeface="黑体" panose="02010609060101010101" pitchFamily="49" charset="-122"/>
                        </a:rPr>
                        <a:t>N</a:t>
                      </a:r>
                      <a:endParaRPr lang="zh-CN" altLang="en-US" sz="1600" b="0" i="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b="0" i="0" dirty="0">
                          <a:solidFill>
                            <a:schemeClr val="tx1"/>
                          </a:solidFill>
                          <a:latin typeface="+mj-lt"/>
                        </a:rPr>
                        <a:t>-41</a:t>
                      </a:r>
                      <a:endParaRPr lang="zh-CN" altLang="en-US" sz="1600" b="0" i="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610235"/>
                  </a:ext>
                </a:extLst>
              </a:tr>
              <a:tr h="385192">
                <a:tc>
                  <a:txBody>
                    <a:bodyPr/>
                    <a:lstStyle/>
                    <a:p>
                      <a:pPr algn="ctr"/>
                      <a:r>
                        <a:rPr kumimoji="1" lang="en-US" altLang="zh-CN" sz="1600" b="0" i="0" dirty="0">
                          <a:solidFill>
                            <a:schemeClr val="tx1"/>
                          </a:solidFill>
                          <a:latin typeface="+mj-lt"/>
                          <a:ea typeface="黑体" panose="02010609060101010101" pitchFamily="49" charset="-122"/>
                        </a:rPr>
                        <a:t>Blackman</a:t>
                      </a:r>
                      <a:endParaRPr lang="zh-CN" altLang="en-US" sz="1600" b="0" i="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zh-CN" sz="1600" dirty="0">
                          <a:latin typeface="Times New Roman" panose="02020603050405020304" pitchFamily="18" charset="0"/>
                          <a:ea typeface="黑体" panose="02010609060101010101" pitchFamily="49" charset="-122"/>
                        </a:rPr>
                        <a:t>12</a:t>
                      </a:r>
                      <a:r>
                        <a:rPr kumimoji="1" lang="el-GR" altLang="zh-CN" sz="1600" i="1" dirty="0">
                          <a:latin typeface="Times New Roman" panose="02020603050405020304" pitchFamily="18" charset="0"/>
                          <a:ea typeface="黑体" panose="02010609060101010101" pitchFamily="49" charset="-122"/>
                        </a:rPr>
                        <a:t>π</a:t>
                      </a:r>
                      <a:r>
                        <a:rPr kumimoji="1" lang="en-US" altLang="zh-CN" sz="1600" dirty="0">
                          <a:latin typeface="Times New Roman" panose="02020603050405020304" pitchFamily="18" charset="0"/>
                          <a:ea typeface="黑体" panose="02010609060101010101" pitchFamily="49" charset="-122"/>
                        </a:rPr>
                        <a:t>/</a:t>
                      </a:r>
                      <a:r>
                        <a:rPr kumimoji="1" lang="en-US" altLang="zh-CN" sz="1600" i="1" dirty="0">
                          <a:latin typeface="Times New Roman" panose="02020603050405020304" pitchFamily="18" charset="0"/>
                          <a:ea typeface="黑体" panose="02010609060101010101" pitchFamily="49" charset="-122"/>
                        </a:rPr>
                        <a:t>N</a:t>
                      </a:r>
                      <a:endParaRPr lang="zh-CN" altLang="en-US" sz="1600" b="0" i="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b="0" i="0" dirty="0">
                          <a:solidFill>
                            <a:schemeClr val="tx1"/>
                          </a:solidFill>
                          <a:latin typeface="+mj-lt"/>
                        </a:rPr>
                        <a:t>-57</a:t>
                      </a:r>
                      <a:endParaRPr lang="zh-CN" altLang="en-US" sz="1600" b="0" i="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6779688"/>
                  </a:ext>
                </a:extLst>
              </a:tr>
            </a:tbl>
          </a:graphicData>
        </a:graphic>
      </p:graphicFrame>
      <p:graphicFrame>
        <p:nvGraphicFramePr>
          <p:cNvPr id="11" name="表格 10">
            <a:extLst>
              <a:ext uri="{FF2B5EF4-FFF2-40B4-BE49-F238E27FC236}">
                <a16:creationId xmlns:a16="http://schemas.microsoft.com/office/drawing/2014/main" id="{94D894FC-B8F2-424D-83AA-7D1E4B6C7A28}"/>
              </a:ext>
            </a:extLst>
          </p:cNvPr>
          <p:cNvGraphicFramePr>
            <a:graphicFrameLocks noGrp="1"/>
          </p:cNvGraphicFramePr>
          <p:nvPr>
            <p:extLst>
              <p:ext uri="{D42A27DB-BD31-4B8C-83A1-F6EECF244321}">
                <p14:modId xmlns:p14="http://schemas.microsoft.com/office/powerpoint/2010/main" val="1269180528"/>
              </p:ext>
            </p:extLst>
          </p:nvPr>
        </p:nvGraphicFramePr>
        <p:xfrm>
          <a:off x="489326" y="3007303"/>
          <a:ext cx="3432708" cy="2665946"/>
        </p:xfrm>
        <a:graphic>
          <a:graphicData uri="http://schemas.openxmlformats.org/drawingml/2006/table">
            <a:tbl>
              <a:tblPr firstRow="1" bandRow="1">
                <a:tableStyleId>{5C22544A-7EE6-4342-B048-85BDC9FD1C3A}</a:tableStyleId>
              </a:tblPr>
              <a:tblGrid>
                <a:gridCol w="1245555">
                  <a:extLst>
                    <a:ext uri="{9D8B030D-6E8A-4147-A177-3AD203B41FA5}">
                      <a16:colId xmlns:a16="http://schemas.microsoft.com/office/drawing/2014/main" val="843344146"/>
                    </a:ext>
                  </a:extLst>
                </a:gridCol>
                <a:gridCol w="688711">
                  <a:extLst>
                    <a:ext uri="{9D8B030D-6E8A-4147-A177-3AD203B41FA5}">
                      <a16:colId xmlns:a16="http://schemas.microsoft.com/office/drawing/2014/main" val="3245749542"/>
                    </a:ext>
                  </a:extLst>
                </a:gridCol>
                <a:gridCol w="720080">
                  <a:extLst>
                    <a:ext uri="{9D8B030D-6E8A-4147-A177-3AD203B41FA5}">
                      <a16:colId xmlns:a16="http://schemas.microsoft.com/office/drawing/2014/main" val="4013994005"/>
                    </a:ext>
                  </a:extLst>
                </a:gridCol>
                <a:gridCol w="778362">
                  <a:extLst>
                    <a:ext uri="{9D8B030D-6E8A-4147-A177-3AD203B41FA5}">
                      <a16:colId xmlns:a16="http://schemas.microsoft.com/office/drawing/2014/main" val="2139025875"/>
                    </a:ext>
                  </a:extLst>
                </a:gridCol>
              </a:tblGrid>
              <a:tr h="336037">
                <a:tc gridSpan="4">
                  <a:txBody>
                    <a:bodyPr/>
                    <a:lstStyle/>
                    <a:p>
                      <a:r>
                        <a:rPr lang="zh-CN" altLang="en-US" sz="1800" b="0" dirty="0">
                          <a:solidFill>
                            <a:schemeClr val="tx1"/>
                          </a:solidFill>
                          <a:latin typeface="+mj-lt"/>
                        </a:rPr>
                        <a:t>窗函数统一表达</a:t>
                      </a: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sz="2400" b="0" baseline="-2500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b="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b="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6495533"/>
                  </a:ext>
                </a:extLst>
              </a:tr>
              <a:tr h="336037">
                <a:tc>
                  <a:txBody>
                    <a:bodyPr/>
                    <a:lstStyle/>
                    <a:p>
                      <a:endParaRPr lang="zh-CN" altLang="en-US" sz="1800" b="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i="1" dirty="0">
                          <a:solidFill>
                            <a:schemeClr val="tx1"/>
                          </a:solidFill>
                          <a:latin typeface="+mj-lt"/>
                        </a:rPr>
                        <a:t>a</a:t>
                      </a:r>
                      <a:r>
                        <a:rPr lang="en-US" altLang="zh-CN" sz="1800" b="0" baseline="-25000" dirty="0">
                          <a:solidFill>
                            <a:schemeClr val="tx1"/>
                          </a:solidFill>
                          <a:latin typeface="+mj-lt"/>
                        </a:rPr>
                        <a:t>0</a:t>
                      </a:r>
                      <a:endParaRPr lang="zh-CN" altLang="en-US" sz="1800" b="0" baseline="-2500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srgbClr val="000000"/>
                          </a:solidFill>
                          <a:effectLst/>
                          <a:uLnTx/>
                          <a:uFillTx/>
                          <a:latin typeface="Times New Roman"/>
                          <a:ea typeface="+mn-ea"/>
                          <a:cs typeface="+mn-cs"/>
                        </a:rPr>
                        <a:t>a</a:t>
                      </a:r>
                      <a:r>
                        <a:rPr kumimoji="0" lang="en-US" altLang="zh-CN" sz="1800" b="0" i="0" u="none" strike="noStrike" kern="1200" cap="none" spc="0" normalizeH="0" baseline="-25000" noProof="0" dirty="0">
                          <a:ln>
                            <a:noFill/>
                          </a:ln>
                          <a:solidFill>
                            <a:srgbClr val="000000"/>
                          </a:solidFill>
                          <a:effectLst/>
                          <a:uLnTx/>
                          <a:uFillTx/>
                          <a:latin typeface="Times New Roman"/>
                          <a:ea typeface="+mn-ea"/>
                          <a:cs typeface="+mn-cs"/>
                        </a:rPr>
                        <a:t>1</a:t>
                      </a:r>
                      <a:endParaRPr lang="zh-CN" altLang="en-US" sz="1800" b="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srgbClr val="000000"/>
                          </a:solidFill>
                          <a:effectLst/>
                          <a:uLnTx/>
                          <a:uFillTx/>
                          <a:latin typeface="Times New Roman"/>
                          <a:ea typeface="+mn-ea"/>
                          <a:cs typeface="+mn-cs"/>
                        </a:rPr>
                        <a:t>a</a:t>
                      </a:r>
                      <a:r>
                        <a:rPr kumimoji="0" lang="en-US" altLang="zh-CN" sz="1800" b="0" i="0" u="none" strike="noStrike" kern="1200" cap="none" spc="0" normalizeH="0" baseline="-25000" noProof="0" dirty="0">
                          <a:ln>
                            <a:noFill/>
                          </a:ln>
                          <a:solidFill>
                            <a:srgbClr val="000000"/>
                          </a:solidFill>
                          <a:effectLst/>
                          <a:uLnTx/>
                          <a:uFillTx/>
                          <a:latin typeface="Times New Roman"/>
                          <a:ea typeface="+mn-ea"/>
                          <a:cs typeface="+mn-cs"/>
                        </a:rPr>
                        <a:t>2</a:t>
                      </a:r>
                      <a:endParaRPr lang="zh-CN" altLang="en-US" sz="1800" b="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2393602"/>
                  </a:ext>
                </a:extLst>
              </a:tr>
              <a:tr h="336037">
                <a:tc>
                  <a:txBody>
                    <a:bodyPr/>
                    <a:lstStyle/>
                    <a:p>
                      <a:pPr algn="ctr"/>
                      <a:r>
                        <a:rPr lang="zh-CN" altLang="en-US" sz="1800" b="0" dirty="0">
                          <a:solidFill>
                            <a:schemeClr val="tx1"/>
                          </a:solidFill>
                          <a:latin typeface="+mj-lt"/>
                        </a:rPr>
                        <a:t>矩形</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j-lt"/>
                        </a:rPr>
                        <a:t>1</a:t>
                      </a:r>
                      <a:endParaRPr lang="zh-CN" altLang="en-US" sz="1800" b="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j-lt"/>
                        </a:rPr>
                        <a:t>0</a:t>
                      </a:r>
                      <a:endParaRPr lang="zh-CN" altLang="en-US" sz="1800" b="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j-lt"/>
                        </a:rPr>
                        <a:t>0</a:t>
                      </a:r>
                      <a:endParaRPr lang="zh-CN" altLang="en-US" sz="1800" b="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1161373"/>
                  </a:ext>
                </a:extLst>
              </a:tr>
              <a:tr h="588065">
                <a:tc>
                  <a:txBody>
                    <a:bodyPr/>
                    <a:lstStyle/>
                    <a:p>
                      <a:pPr algn="ctr"/>
                      <a:r>
                        <a:rPr kumimoji="1" lang="zh-CN" altLang="en-US" sz="1800" b="0" dirty="0">
                          <a:solidFill>
                            <a:schemeClr val="tx1"/>
                          </a:solidFill>
                          <a:latin typeface="仿宋" panose="02010609060101010101" pitchFamily="49" charset="-122"/>
                          <a:ea typeface="仿宋" panose="02010609060101010101" pitchFamily="49" charset="-122"/>
                        </a:rPr>
                        <a:t>汉宁</a:t>
                      </a:r>
                      <a:endParaRPr lang="zh-CN" altLang="en-US" sz="1800" b="0" dirty="0">
                        <a:solidFill>
                          <a:schemeClr val="tx1"/>
                        </a:solidFill>
                        <a:latin typeface="仿宋" panose="02010609060101010101" pitchFamily="49" charset="-122"/>
                        <a:ea typeface="仿宋" panose="02010609060101010101" pitchFamily="49" charset="-12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j-lt"/>
                        </a:rPr>
                        <a:t>0.5</a:t>
                      </a:r>
                      <a:endParaRPr lang="zh-CN" altLang="en-US" sz="1800" b="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j-lt"/>
                        </a:rPr>
                        <a:t>0.5</a:t>
                      </a:r>
                      <a:endParaRPr lang="zh-CN" altLang="en-US" sz="1800" b="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j-lt"/>
                        </a:rPr>
                        <a:t>0</a:t>
                      </a:r>
                      <a:endParaRPr lang="zh-CN" altLang="en-US" sz="1800" b="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8643106"/>
                  </a:ext>
                </a:extLst>
              </a:tr>
              <a:tr h="392536">
                <a:tc>
                  <a:txBody>
                    <a:bodyPr/>
                    <a:lstStyle/>
                    <a:p>
                      <a:pPr algn="ctr"/>
                      <a:r>
                        <a:rPr kumimoji="1" lang="zh-CN" altLang="en-US" sz="1800" b="0" dirty="0">
                          <a:solidFill>
                            <a:schemeClr val="tx1"/>
                          </a:solidFill>
                          <a:latin typeface="仿宋" panose="02010609060101010101" pitchFamily="49" charset="-122"/>
                          <a:ea typeface="仿宋" panose="02010609060101010101" pitchFamily="49" charset="-122"/>
                        </a:rPr>
                        <a:t>海明</a:t>
                      </a:r>
                      <a:endParaRPr lang="zh-CN" altLang="en-US" sz="1800" b="0" dirty="0">
                        <a:solidFill>
                          <a:schemeClr val="tx1"/>
                        </a:solidFill>
                        <a:latin typeface="仿宋" panose="02010609060101010101" pitchFamily="49" charset="-122"/>
                        <a:ea typeface="仿宋" panose="02010609060101010101" pitchFamily="49" charset="-122"/>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j-lt"/>
                        </a:rPr>
                        <a:t>0.56</a:t>
                      </a:r>
                      <a:endParaRPr lang="zh-CN" altLang="en-US" sz="1800" b="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j-lt"/>
                        </a:rPr>
                        <a:t>0.46</a:t>
                      </a:r>
                      <a:endParaRPr lang="zh-CN" altLang="en-US" sz="1800" b="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j-lt"/>
                        </a:rPr>
                        <a:t>0</a:t>
                      </a:r>
                      <a:endParaRPr lang="zh-CN" altLang="en-US" sz="1800" b="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610235"/>
                  </a:ext>
                </a:extLst>
              </a:tr>
              <a:tr h="588065">
                <a:tc>
                  <a:txBody>
                    <a:bodyPr/>
                    <a:lstStyle/>
                    <a:p>
                      <a:pPr algn="ctr"/>
                      <a:r>
                        <a:rPr kumimoji="1" lang="en-US" altLang="zh-CN" sz="1800" b="0" dirty="0">
                          <a:solidFill>
                            <a:schemeClr val="tx1"/>
                          </a:solidFill>
                          <a:latin typeface="+mj-lt"/>
                          <a:ea typeface="黑体" panose="02010609060101010101" pitchFamily="49" charset="-122"/>
                        </a:rPr>
                        <a:t>Blackman</a:t>
                      </a:r>
                      <a:endParaRPr lang="zh-CN" altLang="en-US" sz="1800" b="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j-lt"/>
                        </a:rPr>
                        <a:t>0.42</a:t>
                      </a:r>
                      <a:endParaRPr lang="zh-CN" altLang="en-US" sz="1800" b="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j-lt"/>
                        </a:rPr>
                        <a:t>0.5</a:t>
                      </a:r>
                      <a:endParaRPr lang="zh-CN" altLang="en-US" sz="1800" b="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j-lt"/>
                        </a:rPr>
                        <a:t>0.08</a:t>
                      </a:r>
                      <a:endParaRPr lang="zh-CN" altLang="en-US" sz="1800" b="0" dirty="0">
                        <a:solidFill>
                          <a:schemeClr val="tx1"/>
                        </a:solidFill>
                        <a:latin typeface="+mj-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6779688"/>
                  </a:ext>
                </a:extLst>
              </a:tr>
            </a:tbl>
          </a:graphicData>
        </a:graphic>
      </p:graphicFrame>
    </p:spTree>
    <p:extLst>
      <p:ext uri="{BB962C8B-B14F-4D97-AF65-F5344CB8AC3E}">
        <p14:creationId xmlns:p14="http://schemas.microsoft.com/office/powerpoint/2010/main" val="577674356"/>
      </p:ext>
    </p:extLst>
  </p:cSld>
  <p:clrMapOvr>
    <a:masterClrMapping/>
  </p:clrMapOvr>
  <p:transition spd="med">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D28247-10D3-4B71-BB89-D396F37A316D}"/>
              </a:ext>
            </a:extLst>
          </p:cNvPr>
          <p:cNvSpPr>
            <a:spLocks noGrp="1"/>
          </p:cNvSpPr>
          <p:nvPr>
            <p:ph type="title"/>
          </p:nvPr>
        </p:nvSpPr>
        <p:spPr/>
        <p:txBody>
          <a:bodyPr/>
          <a:lstStyle/>
          <a:p>
            <a:r>
              <a:rPr lang="en-US" altLang="zh-CN" dirty="0"/>
              <a:t>DFT</a:t>
            </a:r>
            <a:r>
              <a:rPr lang="zh-CN" altLang="en-US" dirty="0"/>
              <a:t>对连续时间信号逼近问题</a:t>
            </a:r>
          </a:p>
        </p:txBody>
      </p:sp>
      <p:sp>
        <p:nvSpPr>
          <p:cNvPr id="3" name="内容占位符 2">
            <a:extLst>
              <a:ext uri="{FF2B5EF4-FFF2-40B4-BE49-F238E27FC236}">
                <a16:creationId xmlns:a16="http://schemas.microsoft.com/office/drawing/2014/main" id="{C695C9D5-7DC7-41CD-85DA-9D5A607BB3DC}"/>
              </a:ext>
            </a:extLst>
          </p:cNvPr>
          <p:cNvSpPr>
            <a:spLocks noGrp="1"/>
          </p:cNvSpPr>
          <p:nvPr>
            <p:ph idx="1"/>
          </p:nvPr>
        </p:nvSpPr>
        <p:spPr>
          <a:xfrm>
            <a:off x="609600" y="1340768"/>
            <a:ext cx="10972800" cy="5160320"/>
          </a:xfrm>
        </p:spPr>
        <p:txBody>
          <a:bodyPr/>
          <a:lstStyle/>
          <a:p>
            <a:r>
              <a:rPr lang="zh-CN" altLang="en-US" dirty="0"/>
              <a:t>频谱泄露窗函数例子（左边矩形窗，右边</a:t>
            </a:r>
            <a:r>
              <a:rPr lang="en-US" altLang="zh-CN" dirty="0" err="1"/>
              <a:t>Hanning</a:t>
            </a:r>
            <a:r>
              <a:rPr lang="en-US" altLang="zh-CN" dirty="0"/>
              <a:t>)</a:t>
            </a:r>
            <a:endParaRPr lang="zh-CN" altLang="en-US" dirty="0"/>
          </a:p>
        </p:txBody>
      </p:sp>
      <p:sp>
        <p:nvSpPr>
          <p:cNvPr id="4" name="灯片编号占位符 3">
            <a:extLst>
              <a:ext uri="{FF2B5EF4-FFF2-40B4-BE49-F238E27FC236}">
                <a16:creationId xmlns:a16="http://schemas.microsoft.com/office/drawing/2014/main" id="{0F853BDA-F754-4484-8A6C-A110A91555B6}"/>
              </a:ext>
            </a:extLst>
          </p:cNvPr>
          <p:cNvSpPr>
            <a:spLocks noGrp="1"/>
          </p:cNvSpPr>
          <p:nvPr>
            <p:ph type="sldNum" sz="quarter" idx="12"/>
          </p:nvPr>
        </p:nvSpPr>
        <p:spPr/>
        <p:txBody>
          <a:bodyPr/>
          <a:lstStyle/>
          <a:p>
            <a:pPr>
              <a:defRPr/>
            </a:pPr>
            <a:fld id="{BBAC5825-1D12-4EE6-8F09-D4CDC8CB2D43}" type="slidenum">
              <a:rPr lang="en-US" altLang="zh-CN" smtClean="0"/>
              <a:pPr>
                <a:defRPr/>
              </a:pPr>
              <a:t>18</a:t>
            </a:fld>
            <a:endParaRPr lang="en-US" altLang="zh-CN" dirty="0"/>
          </a:p>
        </p:txBody>
      </p:sp>
      <p:pic>
        <p:nvPicPr>
          <p:cNvPr id="14" name="图片 13">
            <a:extLst>
              <a:ext uri="{FF2B5EF4-FFF2-40B4-BE49-F238E27FC236}">
                <a16:creationId xmlns:a16="http://schemas.microsoft.com/office/drawing/2014/main" id="{2CF9311E-E730-4FFD-B1A7-65F69B05EE0B}"/>
              </a:ext>
            </a:extLst>
          </p:cNvPr>
          <p:cNvPicPr>
            <a:picLocks noChangeAspect="1"/>
          </p:cNvPicPr>
          <p:nvPr/>
        </p:nvPicPr>
        <p:blipFill>
          <a:blip r:embed="rId4"/>
          <a:stretch>
            <a:fillRect/>
          </a:stretch>
        </p:blipFill>
        <p:spPr>
          <a:xfrm>
            <a:off x="983432" y="1808820"/>
            <a:ext cx="3356873" cy="2517655"/>
          </a:xfrm>
          <a:prstGeom prst="rect">
            <a:avLst/>
          </a:prstGeom>
        </p:spPr>
      </p:pic>
      <p:pic>
        <p:nvPicPr>
          <p:cNvPr id="16" name="图片 15">
            <a:extLst>
              <a:ext uri="{FF2B5EF4-FFF2-40B4-BE49-F238E27FC236}">
                <a16:creationId xmlns:a16="http://schemas.microsoft.com/office/drawing/2014/main" id="{6F6ADCB0-75C8-4DA1-B0E2-06C57AC6B066}"/>
              </a:ext>
            </a:extLst>
          </p:cNvPr>
          <p:cNvPicPr>
            <a:picLocks noChangeAspect="1"/>
          </p:cNvPicPr>
          <p:nvPr/>
        </p:nvPicPr>
        <p:blipFill>
          <a:blip r:embed="rId5"/>
          <a:stretch>
            <a:fillRect/>
          </a:stretch>
        </p:blipFill>
        <p:spPr>
          <a:xfrm>
            <a:off x="4151784" y="1857489"/>
            <a:ext cx="3221414" cy="2416061"/>
          </a:xfrm>
          <a:prstGeom prst="rect">
            <a:avLst/>
          </a:prstGeom>
        </p:spPr>
      </p:pic>
      <p:graphicFrame>
        <p:nvGraphicFramePr>
          <p:cNvPr id="17" name="对象 16">
            <a:extLst>
              <a:ext uri="{FF2B5EF4-FFF2-40B4-BE49-F238E27FC236}">
                <a16:creationId xmlns:a16="http://schemas.microsoft.com/office/drawing/2014/main" id="{C410EF52-EEC1-4318-BDA9-78CDEAF9F579}"/>
              </a:ext>
            </a:extLst>
          </p:cNvPr>
          <p:cNvGraphicFramePr>
            <a:graphicFrameLocks noChangeAspect="1"/>
          </p:cNvGraphicFramePr>
          <p:nvPr>
            <p:extLst>
              <p:ext uri="{D42A27DB-BD31-4B8C-83A1-F6EECF244321}">
                <p14:modId xmlns:p14="http://schemas.microsoft.com/office/powerpoint/2010/main" val="2360847342"/>
              </p:ext>
            </p:extLst>
          </p:nvPr>
        </p:nvGraphicFramePr>
        <p:xfrm>
          <a:off x="7373198" y="1952836"/>
          <a:ext cx="2508250" cy="1377950"/>
        </p:xfrm>
        <a:graphic>
          <a:graphicData uri="http://schemas.openxmlformats.org/presentationml/2006/ole">
            <mc:AlternateContent xmlns:mc="http://schemas.openxmlformats.org/markup-compatibility/2006">
              <mc:Choice xmlns:v="urn:schemas-microsoft-com:vml" Requires="v">
                <p:oleObj spid="_x0000_s178221" name="AxMath" r:id="rId6" imgW="1198080" imgH="658800" progId="Equation.AxMath">
                  <p:embed/>
                </p:oleObj>
              </mc:Choice>
              <mc:Fallback>
                <p:oleObj name="AxMath" r:id="rId6" imgW="1198080" imgH="658800" progId="Equation.AxMath">
                  <p:embed/>
                  <p:pic>
                    <p:nvPicPr>
                      <p:cNvPr id="0" name=""/>
                      <p:cNvPicPr/>
                      <p:nvPr/>
                    </p:nvPicPr>
                    <p:blipFill>
                      <a:blip r:embed="rId7"/>
                      <a:stretch>
                        <a:fillRect/>
                      </a:stretch>
                    </p:blipFill>
                    <p:spPr>
                      <a:xfrm>
                        <a:off x="7373198" y="1952836"/>
                        <a:ext cx="2508250" cy="1377950"/>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FDE877BE-E9AA-4C9A-B243-945114556950}"/>
              </a:ext>
            </a:extLst>
          </p:cNvPr>
          <p:cNvGraphicFramePr>
            <a:graphicFrameLocks noChangeAspect="1"/>
          </p:cNvGraphicFramePr>
          <p:nvPr>
            <p:extLst>
              <p:ext uri="{D42A27DB-BD31-4B8C-83A1-F6EECF244321}">
                <p14:modId xmlns:p14="http://schemas.microsoft.com/office/powerpoint/2010/main" val="1073743996"/>
              </p:ext>
            </p:extLst>
          </p:nvPr>
        </p:nvGraphicFramePr>
        <p:xfrm>
          <a:off x="7446963" y="4273550"/>
          <a:ext cx="2508250" cy="1377950"/>
        </p:xfrm>
        <a:graphic>
          <a:graphicData uri="http://schemas.openxmlformats.org/presentationml/2006/ole">
            <mc:AlternateContent xmlns:mc="http://schemas.openxmlformats.org/markup-compatibility/2006">
              <mc:Choice xmlns:v="urn:schemas-microsoft-com:vml" Requires="v">
                <p:oleObj spid="_x0000_s178222" name="AxMath" r:id="rId8" imgW="1198080" imgH="658800" progId="Equation.AxMath">
                  <p:embed/>
                </p:oleObj>
              </mc:Choice>
              <mc:Fallback>
                <p:oleObj name="AxMath" r:id="rId8" imgW="1198080" imgH="658800" progId="Equation.AxMath">
                  <p:embed/>
                  <p:pic>
                    <p:nvPicPr>
                      <p:cNvPr id="17" name="对象 16">
                        <a:extLst>
                          <a:ext uri="{FF2B5EF4-FFF2-40B4-BE49-F238E27FC236}">
                            <a16:creationId xmlns:a16="http://schemas.microsoft.com/office/drawing/2014/main" id="{C410EF52-EEC1-4318-BDA9-78CDEAF9F579}"/>
                          </a:ext>
                        </a:extLst>
                      </p:cNvPr>
                      <p:cNvPicPr/>
                      <p:nvPr/>
                    </p:nvPicPr>
                    <p:blipFill>
                      <a:blip r:embed="rId9"/>
                      <a:stretch>
                        <a:fillRect/>
                      </a:stretch>
                    </p:blipFill>
                    <p:spPr>
                      <a:xfrm>
                        <a:off x="7446963" y="4273550"/>
                        <a:ext cx="2508250" cy="1377950"/>
                      </a:xfrm>
                      <a:prstGeom prst="rect">
                        <a:avLst/>
                      </a:prstGeom>
                    </p:spPr>
                  </p:pic>
                </p:oleObj>
              </mc:Fallback>
            </mc:AlternateContent>
          </a:graphicData>
        </a:graphic>
      </p:graphicFrame>
      <p:pic>
        <p:nvPicPr>
          <p:cNvPr id="24" name="图片 23">
            <a:extLst>
              <a:ext uri="{FF2B5EF4-FFF2-40B4-BE49-F238E27FC236}">
                <a16:creationId xmlns:a16="http://schemas.microsoft.com/office/drawing/2014/main" id="{C4233CE7-83FE-43DF-9DAA-70915544FC9B}"/>
              </a:ext>
            </a:extLst>
          </p:cNvPr>
          <p:cNvPicPr>
            <a:picLocks noChangeAspect="1"/>
          </p:cNvPicPr>
          <p:nvPr/>
        </p:nvPicPr>
        <p:blipFill>
          <a:blip r:embed="rId10"/>
          <a:stretch>
            <a:fillRect/>
          </a:stretch>
        </p:blipFill>
        <p:spPr>
          <a:xfrm>
            <a:off x="4105640" y="4088038"/>
            <a:ext cx="3467587" cy="2600690"/>
          </a:xfrm>
          <a:prstGeom prst="rect">
            <a:avLst/>
          </a:prstGeom>
        </p:spPr>
      </p:pic>
      <p:pic>
        <p:nvPicPr>
          <p:cNvPr id="26" name="图片 25">
            <a:extLst>
              <a:ext uri="{FF2B5EF4-FFF2-40B4-BE49-F238E27FC236}">
                <a16:creationId xmlns:a16="http://schemas.microsoft.com/office/drawing/2014/main" id="{A80918BC-602A-4BA2-A687-222FB77B85B1}"/>
              </a:ext>
            </a:extLst>
          </p:cNvPr>
          <p:cNvPicPr>
            <a:picLocks noChangeAspect="1"/>
          </p:cNvPicPr>
          <p:nvPr/>
        </p:nvPicPr>
        <p:blipFill>
          <a:blip r:embed="rId11"/>
          <a:stretch>
            <a:fillRect/>
          </a:stretch>
        </p:blipFill>
        <p:spPr>
          <a:xfrm>
            <a:off x="956901" y="4075265"/>
            <a:ext cx="3467587" cy="2600691"/>
          </a:xfrm>
          <a:prstGeom prst="rect">
            <a:avLst/>
          </a:prstGeom>
        </p:spPr>
      </p:pic>
      <p:sp>
        <p:nvSpPr>
          <p:cNvPr id="27" name="文本框 26">
            <a:extLst>
              <a:ext uri="{FF2B5EF4-FFF2-40B4-BE49-F238E27FC236}">
                <a16:creationId xmlns:a16="http://schemas.microsoft.com/office/drawing/2014/main" id="{A9322E49-DFF5-4E50-A99C-446AC67C4E7B}"/>
              </a:ext>
            </a:extLst>
          </p:cNvPr>
          <p:cNvSpPr txBox="1"/>
          <p:nvPr/>
        </p:nvSpPr>
        <p:spPr>
          <a:xfrm>
            <a:off x="9396318" y="2641811"/>
            <a:ext cx="1114408" cy="369332"/>
          </a:xfrm>
          <a:prstGeom prst="rect">
            <a:avLst/>
          </a:prstGeom>
          <a:noFill/>
        </p:spPr>
        <p:txBody>
          <a:bodyPr wrap="none" rtlCol="0">
            <a:spAutoFit/>
          </a:bodyPr>
          <a:lstStyle/>
          <a:p>
            <a:r>
              <a:rPr lang="zh-CN" altLang="en-US" dirty="0"/>
              <a:t>非整周期</a:t>
            </a:r>
          </a:p>
        </p:txBody>
      </p:sp>
      <p:sp>
        <p:nvSpPr>
          <p:cNvPr id="28" name="文本框 27">
            <a:extLst>
              <a:ext uri="{FF2B5EF4-FFF2-40B4-BE49-F238E27FC236}">
                <a16:creationId xmlns:a16="http://schemas.microsoft.com/office/drawing/2014/main" id="{773F8EA5-333E-4DA8-95B0-A967F4AC9DC1}"/>
              </a:ext>
            </a:extLst>
          </p:cNvPr>
          <p:cNvSpPr txBox="1"/>
          <p:nvPr/>
        </p:nvSpPr>
        <p:spPr>
          <a:xfrm>
            <a:off x="9482209" y="5085184"/>
            <a:ext cx="881973" cy="369332"/>
          </a:xfrm>
          <a:prstGeom prst="rect">
            <a:avLst/>
          </a:prstGeom>
          <a:noFill/>
        </p:spPr>
        <p:txBody>
          <a:bodyPr wrap="none" rtlCol="0">
            <a:spAutoFit/>
          </a:bodyPr>
          <a:lstStyle/>
          <a:p>
            <a:r>
              <a:rPr lang="zh-CN" altLang="en-US" dirty="0"/>
              <a:t>整周期</a:t>
            </a:r>
          </a:p>
        </p:txBody>
      </p:sp>
    </p:spTree>
    <p:extLst>
      <p:ext uri="{BB962C8B-B14F-4D97-AF65-F5344CB8AC3E}">
        <p14:creationId xmlns:p14="http://schemas.microsoft.com/office/powerpoint/2010/main" val="4034966820"/>
      </p:ext>
    </p:extLst>
  </p:cSld>
  <p:clrMapOvr>
    <a:masterClrMapping/>
  </p:clrMapOvr>
  <p:transition spd="med">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EA6E4-4966-4E51-ADAF-DAD190949F2F}"/>
              </a:ext>
            </a:extLst>
          </p:cNvPr>
          <p:cNvSpPr>
            <a:spLocks noGrp="1"/>
          </p:cNvSpPr>
          <p:nvPr>
            <p:ph type="title"/>
          </p:nvPr>
        </p:nvSpPr>
        <p:spPr/>
        <p:txBody>
          <a:bodyPr/>
          <a:lstStyle/>
          <a:p>
            <a:r>
              <a:rPr lang="en-US" altLang="zh-CN" dirty="0"/>
              <a:t>DFT</a:t>
            </a:r>
            <a:r>
              <a:rPr lang="zh-CN" altLang="en-US" dirty="0"/>
              <a:t>和</a:t>
            </a:r>
            <a:r>
              <a:rPr lang="en-US" altLang="zh-CN" dirty="0"/>
              <a:t>FFT</a:t>
            </a:r>
            <a:endParaRPr lang="zh-CN" altLang="en-US" dirty="0"/>
          </a:p>
        </p:txBody>
      </p:sp>
      <p:sp>
        <p:nvSpPr>
          <p:cNvPr id="3" name="内容占位符 2">
            <a:extLst>
              <a:ext uri="{FF2B5EF4-FFF2-40B4-BE49-F238E27FC236}">
                <a16:creationId xmlns:a16="http://schemas.microsoft.com/office/drawing/2014/main" id="{BFC9B7D1-6C8E-47DE-9F15-348D355DF719}"/>
              </a:ext>
            </a:extLst>
          </p:cNvPr>
          <p:cNvSpPr>
            <a:spLocks noGrp="1"/>
          </p:cNvSpPr>
          <p:nvPr>
            <p:ph idx="1"/>
          </p:nvPr>
        </p:nvSpPr>
        <p:spPr/>
        <p:txBody>
          <a:bodyPr/>
          <a:lstStyle/>
          <a:p>
            <a:r>
              <a:rPr lang="en-US" altLang="zh-CN" sz="2800" b="0" dirty="0">
                <a:latin typeface="黑体" panose="02010609060101010101" pitchFamily="49" charset="-122"/>
                <a:ea typeface="黑体" panose="02010609060101010101" pitchFamily="49" charset="-122"/>
              </a:rPr>
              <a:t>FFT</a:t>
            </a:r>
            <a:r>
              <a:rPr lang="zh-CN" altLang="en-US" sz="2800" b="0" dirty="0">
                <a:latin typeface="黑体" panose="02010609060101010101" pitchFamily="49" charset="-122"/>
                <a:ea typeface="黑体" panose="02010609060101010101" pitchFamily="49" charset="-122"/>
              </a:rPr>
              <a:t>不是新变换，是</a:t>
            </a:r>
            <a:r>
              <a:rPr lang="en-US" altLang="zh-CN" sz="2800" b="0" dirty="0">
                <a:latin typeface="黑体" panose="02010609060101010101" pitchFamily="49" charset="-122"/>
                <a:ea typeface="黑体" panose="02010609060101010101" pitchFamily="49" charset="-122"/>
              </a:rPr>
              <a:t>DFT</a:t>
            </a:r>
            <a:r>
              <a:rPr lang="zh-CN" altLang="en-US" sz="2800" b="0" dirty="0">
                <a:latin typeface="黑体" panose="02010609060101010101" pitchFamily="49" charset="-122"/>
                <a:ea typeface="黑体" panose="02010609060101010101" pitchFamily="49" charset="-122"/>
              </a:rPr>
              <a:t>的快速计算算法</a:t>
            </a:r>
            <a:endParaRPr lang="en-US" altLang="zh-CN" sz="2800" b="0" dirty="0">
              <a:latin typeface="黑体" panose="02010609060101010101" pitchFamily="49" charset="-122"/>
              <a:ea typeface="黑体" panose="02010609060101010101" pitchFamily="49" charset="-122"/>
            </a:endParaRPr>
          </a:p>
          <a:p>
            <a:r>
              <a:rPr lang="zh-CN" altLang="en-US" b="0" dirty="0">
                <a:latin typeface="黑体" panose="02010609060101010101" pitchFamily="49" charset="-122"/>
                <a:ea typeface="黑体" panose="02010609060101010101" pitchFamily="49" charset="-122"/>
              </a:rPr>
              <a:t>计算要点</a:t>
            </a:r>
            <a:endParaRPr lang="en-US" altLang="zh-CN" b="0" dirty="0">
              <a:latin typeface="黑体" panose="02010609060101010101" pitchFamily="49" charset="-122"/>
              <a:ea typeface="黑体" panose="02010609060101010101" pitchFamily="49" charset="-122"/>
            </a:endParaRPr>
          </a:p>
          <a:p>
            <a:pPr lvl="1"/>
            <a:r>
              <a:rPr lang="en-US" altLang="zh-CN" dirty="0">
                <a:latin typeface="楷体" panose="02010609060101010101" pitchFamily="49" charset="-122"/>
              </a:rPr>
              <a:t>DFT</a:t>
            </a:r>
            <a:r>
              <a:rPr lang="zh-CN" altLang="en-US" dirty="0">
                <a:latin typeface="楷体" panose="02010609060101010101" pitchFamily="49" charset="-122"/>
              </a:rPr>
              <a:t>基本运算量：</a:t>
            </a:r>
            <a:endParaRPr lang="en-US" altLang="zh-CN" baseline="30000" dirty="0">
              <a:latin typeface="楷体" panose="02010609060101010101" pitchFamily="49" charset="-122"/>
            </a:endParaRPr>
          </a:p>
          <a:p>
            <a:pPr lvl="1"/>
            <a:r>
              <a:rPr lang="zh-CN" altLang="en-US" dirty="0">
                <a:latin typeface="楷体" panose="02010609060101010101" pitchFamily="49" charset="-122"/>
              </a:rPr>
              <a:t>长序列的</a:t>
            </a:r>
            <a:r>
              <a:rPr lang="en-US" altLang="zh-CN" dirty="0">
                <a:latin typeface="楷体" panose="02010609060101010101" pitchFamily="49" charset="-122"/>
              </a:rPr>
              <a:t>DFT</a:t>
            </a:r>
            <a:r>
              <a:rPr lang="zh-CN" altLang="en-US" dirty="0">
                <a:latin typeface="楷体" panose="02010609060101010101" pitchFamily="49" charset="-122"/>
              </a:rPr>
              <a:t>分解为短序列的</a:t>
            </a:r>
            <a:r>
              <a:rPr lang="en-US" altLang="zh-CN" dirty="0">
                <a:latin typeface="楷体" panose="02010609060101010101" pitchFamily="49" charset="-122"/>
              </a:rPr>
              <a:t>DFT</a:t>
            </a:r>
          </a:p>
          <a:p>
            <a:pPr lvl="1"/>
            <a:r>
              <a:rPr lang="zh-CN" altLang="en-US" dirty="0">
                <a:latin typeface="楷体" panose="02010609060101010101" pitchFamily="49" charset="-122"/>
              </a:rPr>
              <a:t>指数因子周期和对称特性</a:t>
            </a:r>
            <a:endParaRPr lang="en-US" altLang="zh-CN" dirty="0">
              <a:latin typeface="楷体" panose="02010609060101010101" pitchFamily="49" charset="-122"/>
            </a:endParaRPr>
          </a:p>
          <a:p>
            <a:pPr lvl="1"/>
            <a:r>
              <a:rPr lang="zh-CN" altLang="en-US" dirty="0">
                <a:latin typeface="楷体" panose="02010609060101010101" pitchFamily="49" charset="-122"/>
              </a:rPr>
              <a:t>分层处理，循环分解至最小计算模块</a:t>
            </a:r>
            <a:endParaRPr lang="en-US" altLang="zh-CN" dirty="0">
              <a:latin typeface="楷体" panose="02010609060101010101" pitchFamily="49" charset="-122"/>
            </a:endParaRPr>
          </a:p>
          <a:p>
            <a:pPr lvl="1"/>
            <a:r>
              <a:rPr lang="zh-CN" altLang="en-US" dirty="0">
                <a:latin typeface="楷体" panose="02010609060101010101" pitchFamily="49" charset="-122"/>
              </a:rPr>
              <a:t>乘法运算的来源，分解过程的系数修正</a:t>
            </a:r>
            <a:endParaRPr lang="en-US" altLang="zh-CN" dirty="0">
              <a:latin typeface="楷体" panose="02010609060101010101" pitchFamily="49" charset="-122"/>
            </a:endParaRPr>
          </a:p>
          <a:p>
            <a:pPr lvl="1"/>
            <a:r>
              <a:rPr lang="zh-CN" altLang="en-US" dirty="0">
                <a:latin typeface="楷体" panose="02010609060101010101" pitchFamily="49" charset="-122"/>
              </a:rPr>
              <a:t>算法优化目标，减少系数乘法次数</a:t>
            </a:r>
            <a:endParaRPr lang="en-US" altLang="zh-CN" dirty="0">
              <a:latin typeface="楷体" panose="02010609060101010101" pitchFamily="49" charset="-122"/>
            </a:endParaRPr>
          </a:p>
          <a:p>
            <a:pPr lvl="1"/>
            <a:endParaRPr lang="zh-CN" altLang="en-US" dirty="0"/>
          </a:p>
        </p:txBody>
      </p:sp>
      <p:sp>
        <p:nvSpPr>
          <p:cNvPr id="4" name="灯片编号占位符 3">
            <a:extLst>
              <a:ext uri="{FF2B5EF4-FFF2-40B4-BE49-F238E27FC236}">
                <a16:creationId xmlns:a16="http://schemas.microsoft.com/office/drawing/2014/main" id="{3243DD0B-326E-4FA5-B306-F18618706373}"/>
              </a:ext>
            </a:extLst>
          </p:cNvPr>
          <p:cNvSpPr>
            <a:spLocks noGrp="1"/>
          </p:cNvSpPr>
          <p:nvPr>
            <p:ph type="sldNum" sz="quarter" idx="12"/>
          </p:nvPr>
        </p:nvSpPr>
        <p:spPr/>
        <p:txBody>
          <a:bodyPr/>
          <a:lstStyle/>
          <a:p>
            <a:pPr>
              <a:defRPr/>
            </a:pPr>
            <a:fld id="{BBAC5825-1D12-4EE6-8F09-D4CDC8CB2D43}" type="slidenum">
              <a:rPr lang="en-US" altLang="zh-CN" smtClean="0"/>
              <a:pPr>
                <a:defRPr/>
              </a:pPr>
              <a:t>19</a:t>
            </a:fld>
            <a:endParaRPr lang="en-US" altLang="zh-CN" dirty="0"/>
          </a:p>
        </p:txBody>
      </p:sp>
      <p:graphicFrame>
        <p:nvGraphicFramePr>
          <p:cNvPr id="5" name="对象 4">
            <a:extLst>
              <a:ext uri="{FF2B5EF4-FFF2-40B4-BE49-F238E27FC236}">
                <a16:creationId xmlns:a16="http://schemas.microsoft.com/office/drawing/2014/main" id="{F21B9D08-96D2-4E2E-B654-9F262224475B}"/>
              </a:ext>
            </a:extLst>
          </p:cNvPr>
          <p:cNvGraphicFramePr>
            <a:graphicFrameLocks noChangeAspect="1"/>
          </p:cNvGraphicFramePr>
          <p:nvPr>
            <p:extLst>
              <p:ext uri="{D42A27DB-BD31-4B8C-83A1-F6EECF244321}">
                <p14:modId xmlns:p14="http://schemas.microsoft.com/office/powerpoint/2010/main" val="3253796830"/>
              </p:ext>
            </p:extLst>
          </p:nvPr>
        </p:nvGraphicFramePr>
        <p:xfrm>
          <a:off x="3683732" y="2384884"/>
          <a:ext cx="516074" cy="508010"/>
        </p:xfrm>
        <a:graphic>
          <a:graphicData uri="http://schemas.openxmlformats.org/presentationml/2006/ole">
            <mc:AlternateContent xmlns:mc="http://schemas.openxmlformats.org/markup-compatibility/2006">
              <mc:Choice xmlns:v="urn:schemas-microsoft-com:vml" Requires="v">
                <p:oleObj spid="_x0000_s151596" name="AxMath" r:id="rId3" imgW="203760" imgH="199800" progId="Equation.AxMath">
                  <p:embed/>
                </p:oleObj>
              </mc:Choice>
              <mc:Fallback>
                <p:oleObj name="AxMath" r:id="rId3" imgW="203760" imgH="199800" progId="Equation.AxMath">
                  <p:embed/>
                  <p:pic>
                    <p:nvPicPr>
                      <p:cNvPr id="0" name=""/>
                      <p:cNvPicPr/>
                      <p:nvPr/>
                    </p:nvPicPr>
                    <p:blipFill>
                      <a:blip r:embed="rId4"/>
                      <a:stretch>
                        <a:fillRect/>
                      </a:stretch>
                    </p:blipFill>
                    <p:spPr>
                      <a:xfrm>
                        <a:off x="3683732" y="2384884"/>
                        <a:ext cx="516074" cy="508010"/>
                      </a:xfrm>
                      <a:prstGeom prst="rect">
                        <a:avLst/>
                      </a:prstGeom>
                    </p:spPr>
                  </p:pic>
                </p:oleObj>
              </mc:Fallback>
            </mc:AlternateContent>
          </a:graphicData>
        </a:graphic>
      </p:graphicFrame>
    </p:spTree>
    <p:extLst>
      <p:ext uri="{BB962C8B-B14F-4D97-AF65-F5344CB8AC3E}">
        <p14:creationId xmlns:p14="http://schemas.microsoft.com/office/powerpoint/2010/main" val="2630662476"/>
      </p:ext>
    </p:extLst>
  </p:cSld>
  <p:clrMapOvr>
    <a:masterClrMapping/>
  </p:clrMapOvr>
  <p:transition spd="med">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4DCFC3-D67A-4B8F-82BA-E1FAA3292F8F}"/>
              </a:ext>
            </a:extLst>
          </p:cNvPr>
          <p:cNvSpPr>
            <a:spLocks noGrp="1"/>
          </p:cNvSpPr>
          <p:nvPr>
            <p:ph type="title"/>
          </p:nvPr>
        </p:nvSpPr>
        <p:spPr/>
        <p:txBody>
          <a:bodyPr/>
          <a:lstStyle/>
          <a:p>
            <a:r>
              <a:rPr lang="zh-CN" altLang="en-US" dirty="0"/>
              <a:t>重要概念</a:t>
            </a:r>
          </a:p>
        </p:txBody>
      </p:sp>
      <p:sp>
        <p:nvSpPr>
          <p:cNvPr id="3" name="内容占位符 2">
            <a:extLst>
              <a:ext uri="{FF2B5EF4-FFF2-40B4-BE49-F238E27FC236}">
                <a16:creationId xmlns:a16="http://schemas.microsoft.com/office/drawing/2014/main" id="{15054A10-2814-4CF5-B641-4EE832C48F96}"/>
              </a:ext>
            </a:extLst>
          </p:cNvPr>
          <p:cNvSpPr>
            <a:spLocks noGrp="1"/>
          </p:cNvSpPr>
          <p:nvPr>
            <p:ph idx="1"/>
          </p:nvPr>
        </p:nvSpPr>
        <p:spPr>
          <a:xfrm>
            <a:off x="609600" y="1341438"/>
            <a:ext cx="10972800" cy="611398"/>
          </a:xfrm>
        </p:spPr>
        <p:txBody>
          <a:bodyPr/>
          <a:lstStyle/>
          <a:p>
            <a:r>
              <a:rPr lang="zh-CN" altLang="en-US" sz="2800" dirty="0">
                <a:ea typeface="黑体" panose="02010609060101010101" pitchFamily="49" charset="-122"/>
              </a:rPr>
              <a:t>时间与频率的归一化表示</a:t>
            </a:r>
          </a:p>
          <a:p>
            <a:endParaRPr lang="zh-CN" altLang="en-US" dirty="0"/>
          </a:p>
        </p:txBody>
      </p:sp>
      <p:sp>
        <p:nvSpPr>
          <p:cNvPr id="4" name="灯片编号占位符 3">
            <a:extLst>
              <a:ext uri="{FF2B5EF4-FFF2-40B4-BE49-F238E27FC236}">
                <a16:creationId xmlns:a16="http://schemas.microsoft.com/office/drawing/2014/main" id="{6141B216-E223-4F67-97AE-27DDE7750921}"/>
              </a:ext>
            </a:extLst>
          </p:cNvPr>
          <p:cNvSpPr>
            <a:spLocks noGrp="1"/>
          </p:cNvSpPr>
          <p:nvPr>
            <p:ph type="sldNum" sz="quarter" idx="12"/>
          </p:nvPr>
        </p:nvSpPr>
        <p:spPr/>
        <p:txBody>
          <a:bodyPr/>
          <a:lstStyle/>
          <a:p>
            <a:pPr>
              <a:defRPr/>
            </a:pPr>
            <a:fld id="{BBAC5825-1D12-4EE6-8F09-D4CDC8CB2D43}" type="slidenum">
              <a:rPr lang="en-US" altLang="zh-CN" smtClean="0"/>
              <a:pPr>
                <a:defRPr/>
              </a:pPr>
              <a:t>2</a:t>
            </a:fld>
            <a:endParaRPr lang="en-US" altLang="zh-CN" dirty="0"/>
          </a:p>
        </p:txBody>
      </p:sp>
      <p:graphicFrame>
        <p:nvGraphicFramePr>
          <p:cNvPr id="5" name="对象 4">
            <a:extLst>
              <a:ext uri="{FF2B5EF4-FFF2-40B4-BE49-F238E27FC236}">
                <a16:creationId xmlns:a16="http://schemas.microsoft.com/office/drawing/2014/main" id="{A1DFD5F2-F1B6-41C0-976E-74EF375CFBB2}"/>
              </a:ext>
            </a:extLst>
          </p:cNvPr>
          <p:cNvGraphicFramePr>
            <a:graphicFrameLocks noChangeAspect="1"/>
          </p:cNvGraphicFramePr>
          <p:nvPr>
            <p:extLst>
              <p:ext uri="{D42A27DB-BD31-4B8C-83A1-F6EECF244321}">
                <p14:modId xmlns:p14="http://schemas.microsoft.com/office/powerpoint/2010/main" val="857232084"/>
              </p:ext>
            </p:extLst>
          </p:nvPr>
        </p:nvGraphicFramePr>
        <p:xfrm>
          <a:off x="2535238" y="1968500"/>
          <a:ext cx="6656387" cy="739775"/>
        </p:xfrm>
        <a:graphic>
          <a:graphicData uri="http://schemas.openxmlformats.org/presentationml/2006/ole">
            <mc:AlternateContent xmlns:mc="http://schemas.openxmlformats.org/markup-compatibility/2006">
              <mc:Choice xmlns:v="urn:schemas-microsoft-com:vml" Requires="v">
                <p:oleObj spid="_x0000_s147638" name="AxMath" r:id="rId3" imgW="1854360" imgH="207000" progId="Equation.AxMath">
                  <p:embed/>
                </p:oleObj>
              </mc:Choice>
              <mc:Fallback>
                <p:oleObj name="AxMath" r:id="rId3" imgW="1854360" imgH="207000" progId="Equation.AxMath">
                  <p:embed/>
                  <p:pic>
                    <p:nvPicPr>
                      <p:cNvPr id="0" name=""/>
                      <p:cNvPicPr/>
                      <p:nvPr/>
                    </p:nvPicPr>
                    <p:blipFill>
                      <a:blip r:embed="rId4"/>
                      <a:stretch>
                        <a:fillRect/>
                      </a:stretch>
                    </p:blipFill>
                    <p:spPr>
                      <a:xfrm>
                        <a:off x="2535238" y="1968500"/>
                        <a:ext cx="6656387" cy="739775"/>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64126384-5A51-4D74-B5A9-5D59CDB9AF2D}"/>
              </a:ext>
            </a:extLst>
          </p:cNvPr>
          <p:cNvSpPr txBox="1"/>
          <p:nvPr/>
        </p:nvSpPr>
        <p:spPr>
          <a:xfrm>
            <a:off x="1415754" y="3090543"/>
            <a:ext cx="2087684" cy="461665"/>
          </a:xfrm>
          <a:prstGeom prst="rect">
            <a:avLst/>
          </a:prstGeom>
          <a:noFill/>
        </p:spPr>
        <p:txBody>
          <a:bodyPr wrap="square" rtlCol="0">
            <a:spAutoFit/>
          </a:bodyPr>
          <a:lstStyle/>
          <a:p>
            <a:r>
              <a:rPr lang="zh-CN" altLang="en-US" sz="2400" dirty="0"/>
              <a:t>数字域频率：</a:t>
            </a:r>
          </a:p>
        </p:txBody>
      </p:sp>
      <p:graphicFrame>
        <p:nvGraphicFramePr>
          <p:cNvPr id="7" name="对象 6">
            <a:extLst>
              <a:ext uri="{FF2B5EF4-FFF2-40B4-BE49-F238E27FC236}">
                <a16:creationId xmlns:a16="http://schemas.microsoft.com/office/drawing/2014/main" id="{42AE0BDC-6403-4666-9639-521B2CB50649}"/>
              </a:ext>
            </a:extLst>
          </p:cNvPr>
          <p:cNvGraphicFramePr>
            <a:graphicFrameLocks noChangeAspect="1"/>
          </p:cNvGraphicFramePr>
          <p:nvPr>
            <p:extLst>
              <p:ext uri="{D42A27DB-BD31-4B8C-83A1-F6EECF244321}">
                <p14:modId xmlns:p14="http://schemas.microsoft.com/office/powerpoint/2010/main" val="1549499373"/>
              </p:ext>
            </p:extLst>
          </p:nvPr>
        </p:nvGraphicFramePr>
        <p:xfrm>
          <a:off x="3958341" y="2891459"/>
          <a:ext cx="1895376" cy="859835"/>
        </p:xfrm>
        <a:graphic>
          <a:graphicData uri="http://schemas.openxmlformats.org/presentationml/2006/ole">
            <mc:AlternateContent xmlns:mc="http://schemas.openxmlformats.org/markup-compatibility/2006">
              <mc:Choice xmlns:v="urn:schemas-microsoft-com:vml" Requires="v">
                <p:oleObj spid="_x0000_s147639" name="AxMath" r:id="rId5" imgW="804600" imgH="365400" progId="Equation.AxMath">
                  <p:embed/>
                </p:oleObj>
              </mc:Choice>
              <mc:Fallback>
                <p:oleObj name="AxMath" r:id="rId5" imgW="804600" imgH="365400" progId="Equation.AxMath">
                  <p:embed/>
                  <p:pic>
                    <p:nvPicPr>
                      <p:cNvPr id="0" name=""/>
                      <p:cNvPicPr/>
                      <p:nvPr/>
                    </p:nvPicPr>
                    <p:blipFill>
                      <a:blip r:embed="rId6"/>
                      <a:stretch>
                        <a:fillRect/>
                      </a:stretch>
                    </p:blipFill>
                    <p:spPr>
                      <a:xfrm>
                        <a:off x="3958341" y="2891459"/>
                        <a:ext cx="1895376" cy="859835"/>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F70FD37E-CAA6-4124-ACD2-F0DD2504DC58}"/>
              </a:ext>
            </a:extLst>
          </p:cNvPr>
          <p:cNvGraphicFramePr>
            <a:graphicFrameLocks noChangeAspect="1"/>
          </p:cNvGraphicFramePr>
          <p:nvPr>
            <p:extLst>
              <p:ext uri="{D42A27DB-BD31-4B8C-83A1-F6EECF244321}">
                <p14:modId xmlns:p14="http://schemas.microsoft.com/office/powerpoint/2010/main" val="1995409009"/>
              </p:ext>
            </p:extLst>
          </p:nvPr>
        </p:nvGraphicFramePr>
        <p:xfrm>
          <a:off x="3899757" y="3873809"/>
          <a:ext cx="2016224" cy="482057"/>
        </p:xfrm>
        <a:graphic>
          <a:graphicData uri="http://schemas.openxmlformats.org/presentationml/2006/ole">
            <mc:AlternateContent xmlns:mc="http://schemas.openxmlformats.org/markup-compatibility/2006">
              <mc:Choice xmlns:v="urn:schemas-microsoft-com:vml" Requires="v">
                <p:oleObj spid="_x0000_s147640" name="AxMath" r:id="rId7" imgW="836280" imgH="199800" progId="Equation.AxMath">
                  <p:embed/>
                </p:oleObj>
              </mc:Choice>
              <mc:Fallback>
                <p:oleObj name="AxMath" r:id="rId7" imgW="836280" imgH="199800" progId="Equation.AxMath">
                  <p:embed/>
                  <p:pic>
                    <p:nvPicPr>
                      <p:cNvPr id="0" name=""/>
                      <p:cNvPicPr/>
                      <p:nvPr/>
                    </p:nvPicPr>
                    <p:blipFill>
                      <a:blip r:embed="rId8"/>
                      <a:stretch>
                        <a:fillRect/>
                      </a:stretch>
                    </p:blipFill>
                    <p:spPr>
                      <a:xfrm>
                        <a:off x="3899757" y="3873809"/>
                        <a:ext cx="2016224" cy="482057"/>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AB737DD2-366A-4838-A7F2-C0DDEE5736DC}"/>
              </a:ext>
            </a:extLst>
          </p:cNvPr>
          <p:cNvGraphicFramePr>
            <a:graphicFrameLocks noChangeAspect="1"/>
          </p:cNvGraphicFramePr>
          <p:nvPr>
            <p:extLst>
              <p:ext uri="{D42A27DB-BD31-4B8C-83A1-F6EECF244321}">
                <p14:modId xmlns:p14="http://schemas.microsoft.com/office/powerpoint/2010/main" val="3556638692"/>
              </p:ext>
            </p:extLst>
          </p:nvPr>
        </p:nvGraphicFramePr>
        <p:xfrm>
          <a:off x="3910013" y="4616450"/>
          <a:ext cx="2295525" cy="649288"/>
        </p:xfrm>
        <a:graphic>
          <a:graphicData uri="http://schemas.openxmlformats.org/presentationml/2006/ole">
            <mc:AlternateContent xmlns:mc="http://schemas.openxmlformats.org/markup-compatibility/2006">
              <mc:Choice xmlns:v="urn:schemas-microsoft-com:vml" Requires="v">
                <p:oleObj spid="_x0000_s147641" name="AxMath" r:id="rId9" imgW="1298160" imgH="366840" progId="Equation.AxMath">
                  <p:embed/>
                </p:oleObj>
              </mc:Choice>
              <mc:Fallback>
                <p:oleObj name="AxMath" r:id="rId9" imgW="1298160" imgH="366840" progId="Equation.AxMath">
                  <p:embed/>
                  <p:pic>
                    <p:nvPicPr>
                      <p:cNvPr id="0" name=""/>
                      <p:cNvPicPr/>
                      <p:nvPr/>
                    </p:nvPicPr>
                    <p:blipFill>
                      <a:blip r:embed="rId10"/>
                      <a:stretch>
                        <a:fillRect/>
                      </a:stretch>
                    </p:blipFill>
                    <p:spPr>
                      <a:xfrm>
                        <a:off x="3910013" y="4616450"/>
                        <a:ext cx="2295525" cy="649288"/>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F18DFF24-3031-4D97-9DBD-EF3354364F19}"/>
              </a:ext>
            </a:extLst>
          </p:cNvPr>
          <p:cNvSpPr txBox="1"/>
          <p:nvPr/>
        </p:nvSpPr>
        <p:spPr>
          <a:xfrm>
            <a:off x="1412896" y="4228250"/>
            <a:ext cx="2087684" cy="461665"/>
          </a:xfrm>
          <a:prstGeom prst="rect">
            <a:avLst/>
          </a:prstGeom>
          <a:noFill/>
        </p:spPr>
        <p:txBody>
          <a:bodyPr wrap="square" rtlCol="0">
            <a:spAutoFit/>
          </a:bodyPr>
          <a:lstStyle/>
          <a:p>
            <a:r>
              <a:rPr lang="zh-CN" altLang="en-US" sz="2400" dirty="0"/>
              <a:t>取样频率：</a:t>
            </a:r>
          </a:p>
        </p:txBody>
      </p:sp>
    </p:spTree>
    <p:extLst>
      <p:ext uri="{BB962C8B-B14F-4D97-AF65-F5344CB8AC3E}">
        <p14:creationId xmlns:p14="http://schemas.microsoft.com/office/powerpoint/2010/main" val="3178400725"/>
      </p:ext>
    </p:extLst>
  </p:cSld>
  <p:clrMapOvr>
    <a:masterClrMapping/>
  </p:clrMapOvr>
  <p:transition spd="med">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AB0470-68F4-47D7-BD79-1E50DE8454F6}"/>
              </a:ext>
            </a:extLst>
          </p:cNvPr>
          <p:cNvSpPr>
            <a:spLocks noGrp="1"/>
          </p:cNvSpPr>
          <p:nvPr>
            <p:ph type="title"/>
          </p:nvPr>
        </p:nvSpPr>
        <p:spPr/>
        <p:txBody>
          <a:bodyPr/>
          <a:lstStyle/>
          <a:p>
            <a:r>
              <a:rPr lang="en-US" altLang="zh-CN" dirty="0"/>
              <a:t>DFT</a:t>
            </a:r>
            <a:r>
              <a:rPr lang="zh-CN" altLang="en-US" dirty="0"/>
              <a:t>和</a:t>
            </a:r>
            <a:r>
              <a:rPr lang="en-US" altLang="zh-CN" dirty="0"/>
              <a:t>FFT</a:t>
            </a:r>
            <a:endParaRPr lang="zh-CN" altLang="en-US" dirty="0"/>
          </a:p>
        </p:txBody>
      </p:sp>
      <p:sp>
        <p:nvSpPr>
          <p:cNvPr id="3" name="内容占位符 2">
            <a:extLst>
              <a:ext uri="{FF2B5EF4-FFF2-40B4-BE49-F238E27FC236}">
                <a16:creationId xmlns:a16="http://schemas.microsoft.com/office/drawing/2014/main" id="{4FE2A66A-EC45-4705-A80B-2AC3C5043BDB}"/>
              </a:ext>
            </a:extLst>
          </p:cNvPr>
          <p:cNvSpPr>
            <a:spLocks noGrp="1"/>
          </p:cNvSpPr>
          <p:nvPr>
            <p:ph idx="1"/>
          </p:nvPr>
        </p:nvSpPr>
        <p:spPr>
          <a:xfrm>
            <a:off x="609602" y="1340768"/>
            <a:ext cx="10972800" cy="5160320"/>
          </a:xfrm>
        </p:spPr>
        <p:txBody>
          <a:bodyPr/>
          <a:lstStyle/>
          <a:p>
            <a:r>
              <a:rPr lang="zh-CN" altLang="en-US" dirty="0"/>
              <a:t>基</a:t>
            </a:r>
            <a:r>
              <a:rPr lang="en-US" altLang="zh-CN" dirty="0"/>
              <a:t>-2 FFT</a:t>
            </a:r>
          </a:p>
          <a:p>
            <a:pPr lvl="1"/>
            <a:r>
              <a:rPr lang="zh-CN" altLang="en-US" dirty="0"/>
              <a:t>重点掌握</a:t>
            </a:r>
            <a:r>
              <a:rPr lang="en-US" altLang="zh-CN" dirty="0"/>
              <a:t>DIT,DIF</a:t>
            </a:r>
            <a:r>
              <a:rPr lang="zh-CN" altLang="en-US" dirty="0"/>
              <a:t>的</a:t>
            </a:r>
            <a:r>
              <a:rPr lang="en-US" altLang="zh-CN" dirty="0"/>
              <a:t>8</a:t>
            </a:r>
            <a:r>
              <a:rPr lang="zh-CN" altLang="en-US" dirty="0"/>
              <a:t>点，</a:t>
            </a:r>
            <a:r>
              <a:rPr lang="en-US" altLang="zh-CN" dirty="0"/>
              <a:t>16</a:t>
            </a:r>
            <a:r>
              <a:rPr lang="zh-CN" altLang="en-US" dirty="0"/>
              <a:t>点</a:t>
            </a:r>
            <a:r>
              <a:rPr lang="en-US" altLang="zh-CN" dirty="0"/>
              <a:t>FFT</a:t>
            </a:r>
          </a:p>
          <a:p>
            <a:pPr lvl="1"/>
            <a:r>
              <a:rPr lang="zh-CN" altLang="en-US" dirty="0"/>
              <a:t>是否原位，输入顺序（反序），输出顺序（反序）</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乘法次数</a:t>
            </a:r>
            <a:endParaRPr lang="en-US" altLang="zh-CN" dirty="0"/>
          </a:p>
        </p:txBody>
      </p:sp>
      <p:sp>
        <p:nvSpPr>
          <p:cNvPr id="4" name="灯片编号占位符 3">
            <a:extLst>
              <a:ext uri="{FF2B5EF4-FFF2-40B4-BE49-F238E27FC236}">
                <a16:creationId xmlns:a16="http://schemas.microsoft.com/office/drawing/2014/main" id="{5556B689-FA92-4BF0-90BC-4FCBBA336314}"/>
              </a:ext>
            </a:extLst>
          </p:cNvPr>
          <p:cNvSpPr>
            <a:spLocks noGrp="1"/>
          </p:cNvSpPr>
          <p:nvPr>
            <p:ph type="sldNum" sz="quarter" idx="12"/>
          </p:nvPr>
        </p:nvSpPr>
        <p:spPr/>
        <p:txBody>
          <a:bodyPr/>
          <a:lstStyle/>
          <a:p>
            <a:pPr>
              <a:defRPr/>
            </a:pPr>
            <a:fld id="{BBAC5825-1D12-4EE6-8F09-D4CDC8CB2D43}" type="slidenum">
              <a:rPr lang="en-US" altLang="zh-CN" smtClean="0"/>
              <a:pPr>
                <a:defRPr/>
              </a:pPr>
              <a:t>20</a:t>
            </a:fld>
            <a:endParaRPr lang="en-US" altLang="zh-CN" dirty="0"/>
          </a:p>
        </p:txBody>
      </p:sp>
      <p:pic>
        <p:nvPicPr>
          <p:cNvPr id="11" name="图片 10">
            <a:extLst>
              <a:ext uri="{FF2B5EF4-FFF2-40B4-BE49-F238E27FC236}">
                <a16:creationId xmlns:a16="http://schemas.microsoft.com/office/drawing/2014/main" id="{E4FF964B-F899-417E-9FE8-17B4B65F7B89}"/>
              </a:ext>
            </a:extLst>
          </p:cNvPr>
          <p:cNvPicPr>
            <a:picLocks noChangeAspect="1"/>
          </p:cNvPicPr>
          <p:nvPr/>
        </p:nvPicPr>
        <p:blipFill>
          <a:blip r:embed="rId4"/>
          <a:stretch>
            <a:fillRect/>
          </a:stretch>
        </p:blipFill>
        <p:spPr>
          <a:xfrm>
            <a:off x="1019775" y="3111495"/>
            <a:ext cx="2639059" cy="2245047"/>
          </a:xfrm>
          <a:prstGeom prst="rect">
            <a:avLst/>
          </a:prstGeom>
        </p:spPr>
      </p:pic>
      <p:pic>
        <p:nvPicPr>
          <p:cNvPr id="12" name="图片 11">
            <a:extLst>
              <a:ext uri="{FF2B5EF4-FFF2-40B4-BE49-F238E27FC236}">
                <a16:creationId xmlns:a16="http://schemas.microsoft.com/office/drawing/2014/main" id="{A3B6111B-4475-4051-92DE-C2800CAB00E2}"/>
              </a:ext>
            </a:extLst>
          </p:cNvPr>
          <p:cNvPicPr>
            <a:picLocks noChangeAspect="1"/>
          </p:cNvPicPr>
          <p:nvPr/>
        </p:nvPicPr>
        <p:blipFill>
          <a:blip r:embed="rId5"/>
          <a:stretch>
            <a:fillRect/>
          </a:stretch>
        </p:blipFill>
        <p:spPr>
          <a:xfrm>
            <a:off x="3551236" y="3056352"/>
            <a:ext cx="2772470" cy="2355335"/>
          </a:xfrm>
          <a:prstGeom prst="rect">
            <a:avLst/>
          </a:prstGeom>
        </p:spPr>
      </p:pic>
      <p:pic>
        <p:nvPicPr>
          <p:cNvPr id="13" name="图片 12">
            <a:extLst>
              <a:ext uri="{FF2B5EF4-FFF2-40B4-BE49-F238E27FC236}">
                <a16:creationId xmlns:a16="http://schemas.microsoft.com/office/drawing/2014/main" id="{833D157B-B784-4AAA-B56A-D61B1243B082}"/>
              </a:ext>
            </a:extLst>
          </p:cNvPr>
          <p:cNvPicPr>
            <a:picLocks noChangeAspect="1"/>
          </p:cNvPicPr>
          <p:nvPr/>
        </p:nvPicPr>
        <p:blipFill>
          <a:blip r:embed="rId6"/>
          <a:stretch>
            <a:fillRect/>
          </a:stretch>
        </p:blipFill>
        <p:spPr>
          <a:xfrm>
            <a:off x="6708068" y="2968078"/>
            <a:ext cx="4752975" cy="2809875"/>
          </a:xfrm>
          <a:prstGeom prst="rect">
            <a:avLst/>
          </a:prstGeom>
        </p:spPr>
      </p:pic>
      <p:sp>
        <p:nvSpPr>
          <p:cNvPr id="14" name="文本框 13">
            <a:extLst>
              <a:ext uri="{FF2B5EF4-FFF2-40B4-BE49-F238E27FC236}">
                <a16:creationId xmlns:a16="http://schemas.microsoft.com/office/drawing/2014/main" id="{9EFE41AF-01C6-445E-A553-1CD0E20EC165}"/>
              </a:ext>
            </a:extLst>
          </p:cNvPr>
          <p:cNvSpPr txBox="1"/>
          <p:nvPr/>
        </p:nvSpPr>
        <p:spPr>
          <a:xfrm>
            <a:off x="3551236" y="5524831"/>
            <a:ext cx="556563" cy="369332"/>
          </a:xfrm>
          <a:prstGeom prst="rect">
            <a:avLst/>
          </a:prstGeom>
          <a:noFill/>
        </p:spPr>
        <p:txBody>
          <a:bodyPr wrap="none" rtlCol="0">
            <a:spAutoFit/>
          </a:bodyPr>
          <a:lstStyle/>
          <a:p>
            <a:r>
              <a:rPr lang="en-US" altLang="zh-CN" dirty="0"/>
              <a:t>DIT</a:t>
            </a:r>
            <a:endParaRPr lang="zh-CN" altLang="en-US" dirty="0"/>
          </a:p>
        </p:txBody>
      </p:sp>
      <p:sp>
        <p:nvSpPr>
          <p:cNvPr id="15" name="文本框 14">
            <a:extLst>
              <a:ext uri="{FF2B5EF4-FFF2-40B4-BE49-F238E27FC236}">
                <a16:creationId xmlns:a16="http://schemas.microsoft.com/office/drawing/2014/main" id="{95918EDE-7DD3-4D82-ADCB-B148BA1318B0}"/>
              </a:ext>
            </a:extLst>
          </p:cNvPr>
          <p:cNvSpPr txBox="1"/>
          <p:nvPr/>
        </p:nvSpPr>
        <p:spPr>
          <a:xfrm>
            <a:off x="7805921" y="5589240"/>
            <a:ext cx="556563" cy="369332"/>
          </a:xfrm>
          <a:prstGeom prst="rect">
            <a:avLst/>
          </a:prstGeom>
          <a:noFill/>
        </p:spPr>
        <p:txBody>
          <a:bodyPr wrap="none" rtlCol="0">
            <a:spAutoFit/>
          </a:bodyPr>
          <a:lstStyle/>
          <a:p>
            <a:r>
              <a:rPr lang="en-US" altLang="zh-CN" dirty="0"/>
              <a:t>DIF</a:t>
            </a:r>
            <a:endParaRPr lang="zh-CN" altLang="en-US" dirty="0"/>
          </a:p>
        </p:txBody>
      </p:sp>
      <p:graphicFrame>
        <p:nvGraphicFramePr>
          <p:cNvPr id="16" name="对象 15">
            <a:extLst>
              <a:ext uri="{FF2B5EF4-FFF2-40B4-BE49-F238E27FC236}">
                <a16:creationId xmlns:a16="http://schemas.microsoft.com/office/drawing/2014/main" id="{121B2E1F-E10A-47BB-99CC-7B2AA9368A6E}"/>
              </a:ext>
            </a:extLst>
          </p:cNvPr>
          <p:cNvGraphicFramePr>
            <a:graphicFrameLocks noChangeAspect="1"/>
          </p:cNvGraphicFramePr>
          <p:nvPr>
            <p:extLst>
              <p:ext uri="{D42A27DB-BD31-4B8C-83A1-F6EECF244321}">
                <p14:modId xmlns:p14="http://schemas.microsoft.com/office/powerpoint/2010/main" val="685207866"/>
              </p:ext>
            </p:extLst>
          </p:nvPr>
        </p:nvGraphicFramePr>
        <p:xfrm>
          <a:off x="2716573" y="5773906"/>
          <a:ext cx="2220898" cy="676151"/>
        </p:xfrm>
        <a:graphic>
          <a:graphicData uri="http://schemas.openxmlformats.org/presentationml/2006/ole">
            <mc:AlternateContent xmlns:mc="http://schemas.openxmlformats.org/markup-compatibility/2006">
              <mc:Choice xmlns:v="urn:schemas-microsoft-com:vml" Requires="v">
                <p:oleObj spid="_x0000_s152686" name="AxMath" r:id="rId7" imgW="677880" imgH="207000" progId="Equation.AxMath">
                  <p:embed/>
                </p:oleObj>
              </mc:Choice>
              <mc:Fallback>
                <p:oleObj name="AxMath" r:id="rId7" imgW="677880" imgH="207000" progId="Equation.AxMath">
                  <p:embed/>
                  <p:pic>
                    <p:nvPicPr>
                      <p:cNvPr id="0" name=""/>
                      <p:cNvPicPr/>
                      <p:nvPr/>
                    </p:nvPicPr>
                    <p:blipFill>
                      <a:blip r:embed="rId8"/>
                      <a:stretch>
                        <a:fillRect/>
                      </a:stretch>
                    </p:blipFill>
                    <p:spPr>
                      <a:xfrm>
                        <a:off x="2716573" y="5773906"/>
                        <a:ext cx="2220898" cy="676151"/>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B34C077D-8899-448D-BB80-91EB1403AA4B}"/>
              </a:ext>
            </a:extLst>
          </p:cNvPr>
          <p:cNvGraphicFramePr>
            <a:graphicFrameLocks noChangeAspect="1"/>
          </p:cNvGraphicFramePr>
          <p:nvPr>
            <p:extLst>
              <p:ext uri="{D42A27DB-BD31-4B8C-83A1-F6EECF244321}">
                <p14:modId xmlns:p14="http://schemas.microsoft.com/office/powerpoint/2010/main" val="3672923258"/>
              </p:ext>
            </p:extLst>
          </p:nvPr>
        </p:nvGraphicFramePr>
        <p:xfrm>
          <a:off x="2539999" y="2540000"/>
          <a:ext cx="92520" cy="199080"/>
        </p:xfrm>
        <a:graphic>
          <a:graphicData uri="http://schemas.openxmlformats.org/presentationml/2006/ole">
            <mc:AlternateContent xmlns:mc="http://schemas.openxmlformats.org/markup-compatibility/2006">
              <mc:Choice xmlns:v="urn:schemas-microsoft-com:vml" Requires="v">
                <p:oleObj spid="_x0000_s152687" name="AxMath" r:id="rId9" imgW="92520" imgH="199080" progId="Equation.AxMath">
                  <p:embed/>
                </p:oleObj>
              </mc:Choice>
              <mc:Fallback>
                <p:oleObj name="AxMath" r:id="rId9" imgW="92520" imgH="199080" progId="Equation.AxMath">
                  <p:embed/>
                  <p:pic>
                    <p:nvPicPr>
                      <p:cNvPr id="0" name=""/>
                      <p:cNvPicPr/>
                      <p:nvPr/>
                    </p:nvPicPr>
                    <p:blipFill>
                      <a:blip r:embed="rId10"/>
                      <a:stretch>
                        <a:fillRect/>
                      </a:stretch>
                    </p:blipFill>
                    <p:spPr>
                      <a:xfrm>
                        <a:off x="2539999" y="2540000"/>
                        <a:ext cx="92520" cy="199080"/>
                      </a:xfrm>
                      <a:prstGeom prst="rect">
                        <a:avLst/>
                      </a:prstGeom>
                    </p:spPr>
                  </p:pic>
                </p:oleObj>
              </mc:Fallback>
            </mc:AlternateContent>
          </a:graphicData>
        </a:graphic>
      </p:graphicFrame>
    </p:spTree>
    <p:extLst>
      <p:ext uri="{BB962C8B-B14F-4D97-AF65-F5344CB8AC3E}">
        <p14:creationId xmlns:p14="http://schemas.microsoft.com/office/powerpoint/2010/main" val="241980721"/>
      </p:ext>
    </p:extLst>
  </p:cSld>
  <p:clrMapOvr>
    <a:masterClrMapping/>
  </p:clrMapOvr>
  <p:transition spd="med">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28808-4D7D-47B0-BB7D-E3E91A473401}"/>
              </a:ext>
            </a:extLst>
          </p:cNvPr>
          <p:cNvSpPr>
            <a:spLocks noGrp="1"/>
          </p:cNvSpPr>
          <p:nvPr>
            <p:ph type="title"/>
          </p:nvPr>
        </p:nvSpPr>
        <p:spPr/>
        <p:txBody>
          <a:bodyPr/>
          <a:lstStyle/>
          <a:p>
            <a:r>
              <a:rPr lang="en-US" altLang="zh-CN" dirty="0"/>
              <a:t>DFT</a:t>
            </a:r>
            <a:r>
              <a:rPr lang="zh-CN" altLang="en-US" dirty="0"/>
              <a:t>和</a:t>
            </a:r>
            <a:r>
              <a:rPr lang="en-US" altLang="zh-CN" dirty="0"/>
              <a:t>FFT</a:t>
            </a:r>
            <a:endParaRPr lang="zh-CN" altLang="en-US" dirty="0"/>
          </a:p>
        </p:txBody>
      </p:sp>
      <p:sp>
        <p:nvSpPr>
          <p:cNvPr id="3" name="内容占位符 2">
            <a:extLst>
              <a:ext uri="{FF2B5EF4-FFF2-40B4-BE49-F238E27FC236}">
                <a16:creationId xmlns:a16="http://schemas.microsoft.com/office/drawing/2014/main" id="{3CB71AA5-38D9-40C9-B79F-F13D1D08FE6E}"/>
              </a:ext>
            </a:extLst>
          </p:cNvPr>
          <p:cNvSpPr>
            <a:spLocks noGrp="1"/>
          </p:cNvSpPr>
          <p:nvPr>
            <p:ph idx="1"/>
          </p:nvPr>
        </p:nvSpPr>
        <p:spPr/>
        <p:txBody>
          <a:bodyPr/>
          <a:lstStyle/>
          <a:p>
            <a:r>
              <a:rPr lang="en-US" altLang="zh-CN" dirty="0"/>
              <a:t>N</a:t>
            </a:r>
            <a:r>
              <a:rPr lang="zh-CN" altLang="en-US" dirty="0"/>
              <a:t>为复合数的</a:t>
            </a:r>
            <a:r>
              <a:rPr lang="en-US" altLang="zh-CN" dirty="0"/>
              <a:t>FFT</a:t>
            </a:r>
          </a:p>
          <a:p>
            <a:endParaRPr lang="en-US" altLang="zh-CN" dirty="0"/>
          </a:p>
          <a:p>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2DAAA5A6-B733-47B2-815D-15322A0DDCC5}"/>
              </a:ext>
            </a:extLst>
          </p:cNvPr>
          <p:cNvSpPr>
            <a:spLocks noGrp="1"/>
          </p:cNvSpPr>
          <p:nvPr>
            <p:ph type="sldNum" sz="quarter" idx="12"/>
          </p:nvPr>
        </p:nvSpPr>
        <p:spPr/>
        <p:txBody>
          <a:bodyPr/>
          <a:lstStyle/>
          <a:p>
            <a:pPr>
              <a:defRPr/>
            </a:pPr>
            <a:fld id="{BBAC5825-1D12-4EE6-8F09-D4CDC8CB2D43}" type="slidenum">
              <a:rPr lang="en-US" altLang="zh-CN" smtClean="0"/>
              <a:pPr>
                <a:defRPr/>
              </a:pPr>
              <a:t>21</a:t>
            </a:fld>
            <a:endParaRPr lang="en-US" altLang="zh-CN" dirty="0"/>
          </a:p>
        </p:txBody>
      </p:sp>
      <p:graphicFrame>
        <p:nvGraphicFramePr>
          <p:cNvPr id="5" name="对象 4">
            <a:extLst>
              <a:ext uri="{FF2B5EF4-FFF2-40B4-BE49-F238E27FC236}">
                <a16:creationId xmlns:a16="http://schemas.microsoft.com/office/drawing/2014/main" id="{6AC17335-C3B3-467A-9924-87A3F97BE872}"/>
              </a:ext>
            </a:extLst>
          </p:cNvPr>
          <p:cNvGraphicFramePr>
            <a:graphicFrameLocks noChangeAspect="1"/>
          </p:cNvGraphicFramePr>
          <p:nvPr>
            <p:extLst>
              <p:ext uri="{D42A27DB-BD31-4B8C-83A1-F6EECF244321}">
                <p14:modId xmlns:p14="http://schemas.microsoft.com/office/powerpoint/2010/main" val="1783849712"/>
              </p:ext>
            </p:extLst>
          </p:nvPr>
        </p:nvGraphicFramePr>
        <p:xfrm>
          <a:off x="1330325" y="1674813"/>
          <a:ext cx="9021763" cy="2284412"/>
        </p:xfrm>
        <a:graphic>
          <a:graphicData uri="http://schemas.openxmlformats.org/presentationml/2006/ole">
            <mc:AlternateContent xmlns:mc="http://schemas.openxmlformats.org/markup-compatibility/2006">
              <mc:Choice xmlns:v="urn:schemas-microsoft-com:vml" Requires="v">
                <p:oleObj spid="_x0000_s153692" name="AxMath" r:id="rId4" imgW="3346920" imgH="848160" progId="Equation.AxMath">
                  <p:embed/>
                </p:oleObj>
              </mc:Choice>
              <mc:Fallback>
                <p:oleObj name="AxMath" r:id="rId4" imgW="3346920" imgH="848160" progId="Equation.AxMath">
                  <p:embed/>
                  <p:pic>
                    <p:nvPicPr>
                      <p:cNvPr id="0" name=""/>
                      <p:cNvPicPr/>
                      <p:nvPr/>
                    </p:nvPicPr>
                    <p:blipFill>
                      <a:blip r:embed="rId5"/>
                      <a:stretch>
                        <a:fillRect/>
                      </a:stretch>
                    </p:blipFill>
                    <p:spPr>
                      <a:xfrm>
                        <a:off x="1330325" y="1674813"/>
                        <a:ext cx="9021763" cy="2284412"/>
                      </a:xfrm>
                      <a:prstGeom prst="rect">
                        <a:avLst/>
                      </a:prstGeom>
                    </p:spPr>
                  </p:pic>
                </p:oleObj>
              </mc:Fallback>
            </mc:AlternateContent>
          </a:graphicData>
        </a:graphic>
      </p:graphicFrame>
      <p:pic>
        <p:nvPicPr>
          <p:cNvPr id="6" name="图片 5">
            <a:extLst>
              <a:ext uri="{FF2B5EF4-FFF2-40B4-BE49-F238E27FC236}">
                <a16:creationId xmlns:a16="http://schemas.microsoft.com/office/drawing/2014/main" id="{320C6A9F-F6F1-4A1C-92B3-A7D431C77AC9}"/>
              </a:ext>
            </a:extLst>
          </p:cNvPr>
          <p:cNvPicPr>
            <a:picLocks noChangeAspect="1"/>
          </p:cNvPicPr>
          <p:nvPr/>
        </p:nvPicPr>
        <p:blipFill>
          <a:blip r:embed="rId6"/>
          <a:stretch>
            <a:fillRect/>
          </a:stretch>
        </p:blipFill>
        <p:spPr>
          <a:xfrm>
            <a:off x="983432" y="3844604"/>
            <a:ext cx="7953375" cy="2771775"/>
          </a:xfrm>
          <a:prstGeom prst="rect">
            <a:avLst/>
          </a:prstGeom>
        </p:spPr>
      </p:pic>
      <p:graphicFrame>
        <p:nvGraphicFramePr>
          <p:cNvPr id="7" name="对象 6">
            <a:extLst>
              <a:ext uri="{FF2B5EF4-FFF2-40B4-BE49-F238E27FC236}">
                <a16:creationId xmlns:a16="http://schemas.microsoft.com/office/drawing/2014/main" id="{BD336F4A-B691-40C2-BB3A-6D04F5E26A8A}"/>
              </a:ext>
            </a:extLst>
          </p:cNvPr>
          <p:cNvGraphicFramePr>
            <a:graphicFrameLocks noChangeAspect="1"/>
          </p:cNvGraphicFramePr>
          <p:nvPr>
            <p:extLst>
              <p:ext uri="{D42A27DB-BD31-4B8C-83A1-F6EECF244321}">
                <p14:modId xmlns:p14="http://schemas.microsoft.com/office/powerpoint/2010/main" val="4291603333"/>
              </p:ext>
            </p:extLst>
          </p:nvPr>
        </p:nvGraphicFramePr>
        <p:xfrm>
          <a:off x="8662963" y="1340508"/>
          <a:ext cx="1138523" cy="432308"/>
        </p:xfrm>
        <a:graphic>
          <a:graphicData uri="http://schemas.openxmlformats.org/presentationml/2006/ole">
            <mc:AlternateContent xmlns:mc="http://schemas.openxmlformats.org/markup-compatibility/2006">
              <mc:Choice xmlns:v="urn:schemas-microsoft-com:vml" Requires="v">
                <p:oleObj spid="_x0000_s153693" name="AxMath" r:id="rId7" imgW="548280" imgH="208440" progId="Equation.AxMath">
                  <p:embed/>
                </p:oleObj>
              </mc:Choice>
              <mc:Fallback>
                <p:oleObj name="AxMath" r:id="rId7" imgW="548280" imgH="208440" progId="Equation.AxMath">
                  <p:embed/>
                  <p:pic>
                    <p:nvPicPr>
                      <p:cNvPr id="0" name=""/>
                      <p:cNvPicPr/>
                      <p:nvPr/>
                    </p:nvPicPr>
                    <p:blipFill>
                      <a:blip r:embed="rId8"/>
                      <a:stretch>
                        <a:fillRect/>
                      </a:stretch>
                    </p:blipFill>
                    <p:spPr>
                      <a:xfrm>
                        <a:off x="8662963" y="1340508"/>
                        <a:ext cx="1138523" cy="432308"/>
                      </a:xfrm>
                      <a:prstGeom prst="rect">
                        <a:avLst/>
                      </a:prstGeom>
                    </p:spPr>
                  </p:pic>
                </p:oleObj>
              </mc:Fallback>
            </mc:AlternateContent>
          </a:graphicData>
        </a:graphic>
      </p:graphicFrame>
      <p:cxnSp>
        <p:nvCxnSpPr>
          <p:cNvPr id="9" name="直接箭头连接符 8">
            <a:extLst>
              <a:ext uri="{FF2B5EF4-FFF2-40B4-BE49-F238E27FC236}">
                <a16:creationId xmlns:a16="http://schemas.microsoft.com/office/drawing/2014/main" id="{EF587551-AE3A-4571-AB3B-318B4284D2E3}"/>
              </a:ext>
            </a:extLst>
          </p:cNvPr>
          <p:cNvCxnSpPr/>
          <p:nvPr/>
        </p:nvCxnSpPr>
        <p:spPr bwMode="auto">
          <a:xfrm flipH="1">
            <a:off x="7212124" y="1844824"/>
            <a:ext cx="1724683" cy="1152128"/>
          </a:xfrm>
          <a:prstGeom prst="straightConnector1">
            <a:avLst/>
          </a:prstGeom>
          <a:noFill/>
          <a:ln w="9525" cap="flat" cmpd="sng" algn="ctr">
            <a:solidFill>
              <a:schemeClr val="tx1"/>
            </a:solidFill>
            <a:prstDash val="solid"/>
            <a:round/>
            <a:headEnd type="none" w="med" len="med"/>
            <a:tailEnd type="triangle"/>
          </a:ln>
          <a:effectLst/>
        </p:spPr>
      </p:cxnSp>
      <p:graphicFrame>
        <p:nvGraphicFramePr>
          <p:cNvPr id="10" name="对象 9">
            <a:extLst>
              <a:ext uri="{FF2B5EF4-FFF2-40B4-BE49-F238E27FC236}">
                <a16:creationId xmlns:a16="http://schemas.microsoft.com/office/drawing/2014/main" id="{76F0C3A4-5AC8-4F8F-AE6A-C3CC9E3CD44E}"/>
              </a:ext>
            </a:extLst>
          </p:cNvPr>
          <p:cNvGraphicFramePr>
            <a:graphicFrameLocks noChangeAspect="1"/>
          </p:cNvGraphicFramePr>
          <p:nvPr>
            <p:extLst>
              <p:ext uri="{D42A27DB-BD31-4B8C-83A1-F6EECF244321}">
                <p14:modId xmlns:p14="http://schemas.microsoft.com/office/powerpoint/2010/main" val="4098428487"/>
              </p:ext>
            </p:extLst>
          </p:nvPr>
        </p:nvGraphicFramePr>
        <p:xfrm>
          <a:off x="6350698" y="1444209"/>
          <a:ext cx="1381735" cy="456952"/>
        </p:xfrm>
        <a:graphic>
          <a:graphicData uri="http://schemas.openxmlformats.org/presentationml/2006/ole">
            <mc:AlternateContent xmlns:mc="http://schemas.openxmlformats.org/markup-compatibility/2006">
              <mc:Choice xmlns:v="urn:schemas-microsoft-com:vml" Requires="v">
                <p:oleObj spid="_x0000_s153694" name="AxMath" r:id="rId9" imgW="605160" imgH="199800" progId="Equation.AxMath">
                  <p:embed/>
                </p:oleObj>
              </mc:Choice>
              <mc:Fallback>
                <p:oleObj name="AxMath" r:id="rId9" imgW="605160" imgH="199800" progId="Equation.AxMath">
                  <p:embed/>
                  <p:pic>
                    <p:nvPicPr>
                      <p:cNvPr id="0" name=""/>
                      <p:cNvPicPr/>
                      <p:nvPr/>
                    </p:nvPicPr>
                    <p:blipFill>
                      <a:blip r:embed="rId10"/>
                      <a:stretch>
                        <a:fillRect/>
                      </a:stretch>
                    </p:blipFill>
                    <p:spPr>
                      <a:xfrm>
                        <a:off x="6350698" y="1444209"/>
                        <a:ext cx="1381735" cy="456952"/>
                      </a:xfrm>
                      <a:prstGeom prst="rect">
                        <a:avLst/>
                      </a:prstGeom>
                    </p:spPr>
                  </p:pic>
                </p:oleObj>
              </mc:Fallback>
            </mc:AlternateContent>
          </a:graphicData>
        </a:graphic>
      </p:graphicFrame>
      <p:cxnSp>
        <p:nvCxnSpPr>
          <p:cNvPr id="12" name="直接箭头连接符 11">
            <a:extLst>
              <a:ext uri="{FF2B5EF4-FFF2-40B4-BE49-F238E27FC236}">
                <a16:creationId xmlns:a16="http://schemas.microsoft.com/office/drawing/2014/main" id="{92A1307F-4058-4781-BAB0-384315C68D19}"/>
              </a:ext>
            </a:extLst>
          </p:cNvPr>
          <p:cNvCxnSpPr/>
          <p:nvPr/>
        </p:nvCxnSpPr>
        <p:spPr bwMode="auto">
          <a:xfrm flipH="1">
            <a:off x="5339916" y="1988840"/>
            <a:ext cx="1440160" cy="1178123"/>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931640727"/>
      </p:ext>
    </p:extLst>
  </p:cSld>
  <p:clrMapOvr>
    <a:masterClrMapping/>
  </p:clrMapOvr>
  <p:transition spd="med">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FC7841-6394-4004-99CF-210AA5319C21}"/>
              </a:ext>
            </a:extLst>
          </p:cNvPr>
          <p:cNvSpPr>
            <a:spLocks noGrp="1"/>
          </p:cNvSpPr>
          <p:nvPr>
            <p:ph type="title"/>
          </p:nvPr>
        </p:nvSpPr>
        <p:spPr/>
        <p:txBody>
          <a:bodyPr/>
          <a:lstStyle/>
          <a:p>
            <a:r>
              <a:rPr lang="en-US" altLang="zh-CN" dirty="0"/>
              <a:t>DFT</a:t>
            </a:r>
            <a:r>
              <a:rPr lang="zh-CN" altLang="en-US" dirty="0"/>
              <a:t>和</a:t>
            </a:r>
            <a:r>
              <a:rPr lang="en-US" altLang="zh-CN" dirty="0"/>
              <a:t>FFT</a:t>
            </a:r>
            <a:endParaRPr lang="zh-CN" altLang="en-US" dirty="0"/>
          </a:p>
        </p:txBody>
      </p:sp>
      <p:sp>
        <p:nvSpPr>
          <p:cNvPr id="3" name="内容占位符 2">
            <a:extLst>
              <a:ext uri="{FF2B5EF4-FFF2-40B4-BE49-F238E27FC236}">
                <a16:creationId xmlns:a16="http://schemas.microsoft.com/office/drawing/2014/main" id="{0E87965C-B08C-4A68-9F14-319899E843B8}"/>
              </a:ext>
            </a:extLst>
          </p:cNvPr>
          <p:cNvSpPr>
            <a:spLocks noGrp="1"/>
          </p:cNvSpPr>
          <p:nvPr>
            <p:ph idx="1"/>
          </p:nvPr>
        </p:nvSpPr>
        <p:spPr>
          <a:xfrm>
            <a:off x="609600" y="1376772"/>
            <a:ext cx="10972800" cy="5160320"/>
          </a:xfrm>
        </p:spPr>
        <p:txBody>
          <a:bodyPr/>
          <a:lstStyle/>
          <a:p>
            <a:r>
              <a:rPr lang="zh-CN" altLang="en-US" dirty="0"/>
              <a:t>基</a:t>
            </a:r>
            <a:r>
              <a:rPr lang="en-US" altLang="zh-CN" dirty="0"/>
              <a:t>-r FFT</a:t>
            </a:r>
            <a:r>
              <a:rPr lang="zh-CN" altLang="en-US" dirty="0"/>
              <a:t>运算复杂度</a:t>
            </a:r>
            <a:endParaRPr lang="en-US" altLang="zh-CN" dirty="0"/>
          </a:p>
          <a:p>
            <a:endParaRPr lang="en-US" altLang="zh-CN" dirty="0"/>
          </a:p>
          <a:p>
            <a:pPr marL="0" indent="0">
              <a:buNone/>
            </a:pPr>
            <a:endParaRPr lang="en-US" altLang="zh-CN" dirty="0"/>
          </a:p>
          <a:p>
            <a:r>
              <a:rPr lang="en-US" altLang="zh-CN" dirty="0"/>
              <a:t>CZT </a:t>
            </a:r>
            <a:r>
              <a:rPr lang="zh-CN" altLang="en-US" dirty="0"/>
              <a:t>计算过程</a:t>
            </a:r>
            <a:endParaRPr lang="en-US" altLang="zh-CN" dirty="0"/>
          </a:p>
          <a:p>
            <a:pPr lvl="1"/>
            <a:r>
              <a:rPr lang="zh-CN" altLang="en-US" dirty="0"/>
              <a:t>算法核心步骤，线性卷积代替</a:t>
            </a:r>
            <a:r>
              <a:rPr lang="en-US" altLang="zh-CN" dirty="0"/>
              <a:t>Z</a:t>
            </a:r>
            <a:r>
              <a:rPr lang="zh-CN" altLang="en-US" dirty="0"/>
              <a:t>变换，圆周卷积代替线性卷积</a:t>
            </a:r>
            <a:endParaRPr lang="en-US" altLang="zh-CN" dirty="0"/>
          </a:p>
          <a:p>
            <a:pPr lvl="1"/>
            <a:r>
              <a:rPr lang="zh-CN" altLang="en-US" dirty="0"/>
              <a:t>圆周卷积点数的选择决定复杂度</a:t>
            </a:r>
            <a:r>
              <a:rPr lang="en-US" altLang="zh-CN" dirty="0"/>
              <a:t>, </a:t>
            </a:r>
            <a:r>
              <a:rPr lang="zh-CN" altLang="en-US" dirty="0"/>
              <a:t>这是算法参数选择的关键</a:t>
            </a:r>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C6E519B3-9F2B-4825-8B91-67FA2CE5B661}"/>
              </a:ext>
            </a:extLst>
          </p:cNvPr>
          <p:cNvSpPr>
            <a:spLocks noGrp="1"/>
          </p:cNvSpPr>
          <p:nvPr>
            <p:ph type="sldNum" sz="quarter" idx="12"/>
          </p:nvPr>
        </p:nvSpPr>
        <p:spPr/>
        <p:txBody>
          <a:bodyPr/>
          <a:lstStyle/>
          <a:p>
            <a:pPr>
              <a:defRPr/>
            </a:pPr>
            <a:fld id="{BBAC5825-1D12-4EE6-8F09-D4CDC8CB2D43}" type="slidenum">
              <a:rPr lang="en-US" altLang="zh-CN" smtClean="0"/>
              <a:pPr>
                <a:defRPr/>
              </a:pPr>
              <a:t>22</a:t>
            </a:fld>
            <a:endParaRPr lang="en-US" altLang="zh-CN" dirty="0"/>
          </a:p>
        </p:txBody>
      </p:sp>
      <p:graphicFrame>
        <p:nvGraphicFramePr>
          <p:cNvPr id="5" name="对象 4">
            <a:extLst>
              <a:ext uri="{FF2B5EF4-FFF2-40B4-BE49-F238E27FC236}">
                <a16:creationId xmlns:a16="http://schemas.microsoft.com/office/drawing/2014/main" id="{D0248E5D-1A38-411C-A5C6-CB6231DD6944}"/>
              </a:ext>
            </a:extLst>
          </p:cNvPr>
          <p:cNvGraphicFramePr>
            <a:graphicFrameLocks noChangeAspect="1"/>
          </p:cNvGraphicFramePr>
          <p:nvPr>
            <p:extLst>
              <p:ext uri="{D42A27DB-BD31-4B8C-83A1-F6EECF244321}">
                <p14:modId xmlns:p14="http://schemas.microsoft.com/office/powerpoint/2010/main" val="1596810942"/>
              </p:ext>
            </p:extLst>
          </p:nvPr>
        </p:nvGraphicFramePr>
        <p:xfrm>
          <a:off x="1897593" y="2000806"/>
          <a:ext cx="4419600" cy="531812"/>
        </p:xfrm>
        <a:graphic>
          <a:graphicData uri="http://schemas.openxmlformats.org/presentationml/2006/ole">
            <mc:AlternateContent xmlns:mc="http://schemas.openxmlformats.org/markup-compatibility/2006">
              <mc:Choice xmlns:v="urn:schemas-microsoft-com:vml" Requires="v">
                <p:oleObj spid="_x0000_s154740" name="AxMath" r:id="rId4" imgW="1722240" imgH="207000" progId="Equation.AxMath">
                  <p:embed/>
                </p:oleObj>
              </mc:Choice>
              <mc:Fallback>
                <p:oleObj name="AxMath" r:id="rId4" imgW="1722240" imgH="207000" progId="Equation.AxMath">
                  <p:embed/>
                  <p:pic>
                    <p:nvPicPr>
                      <p:cNvPr id="0" name=""/>
                      <p:cNvPicPr/>
                      <p:nvPr/>
                    </p:nvPicPr>
                    <p:blipFill>
                      <a:blip r:embed="rId5"/>
                      <a:stretch>
                        <a:fillRect/>
                      </a:stretch>
                    </p:blipFill>
                    <p:spPr>
                      <a:xfrm>
                        <a:off x="1897593" y="2000806"/>
                        <a:ext cx="4419600" cy="531812"/>
                      </a:xfrm>
                      <a:prstGeom prst="rect">
                        <a:avLst/>
                      </a:prstGeom>
                    </p:spPr>
                  </p:pic>
                </p:oleObj>
              </mc:Fallback>
            </mc:AlternateContent>
          </a:graphicData>
        </a:graphic>
      </p:graphicFrame>
      <p:pic>
        <p:nvPicPr>
          <p:cNvPr id="8" name="图片 7">
            <a:extLst>
              <a:ext uri="{FF2B5EF4-FFF2-40B4-BE49-F238E27FC236}">
                <a16:creationId xmlns:a16="http://schemas.microsoft.com/office/drawing/2014/main" id="{1469142A-482B-4E36-828C-94D7A6F80851}"/>
              </a:ext>
            </a:extLst>
          </p:cNvPr>
          <p:cNvPicPr>
            <a:picLocks noChangeAspect="1"/>
          </p:cNvPicPr>
          <p:nvPr/>
        </p:nvPicPr>
        <p:blipFill>
          <a:blip r:embed="rId6"/>
          <a:stretch>
            <a:fillRect/>
          </a:stretch>
        </p:blipFill>
        <p:spPr>
          <a:xfrm>
            <a:off x="551384" y="4662078"/>
            <a:ext cx="5981700" cy="1638300"/>
          </a:xfrm>
          <a:prstGeom prst="rect">
            <a:avLst/>
          </a:prstGeom>
        </p:spPr>
      </p:pic>
      <p:graphicFrame>
        <p:nvGraphicFramePr>
          <p:cNvPr id="9" name="对象 8">
            <a:extLst>
              <a:ext uri="{FF2B5EF4-FFF2-40B4-BE49-F238E27FC236}">
                <a16:creationId xmlns:a16="http://schemas.microsoft.com/office/drawing/2014/main" id="{E505E266-CC50-40C4-8DB1-88BC7E09819C}"/>
              </a:ext>
            </a:extLst>
          </p:cNvPr>
          <p:cNvGraphicFramePr>
            <a:graphicFrameLocks noChangeAspect="1"/>
          </p:cNvGraphicFramePr>
          <p:nvPr>
            <p:extLst>
              <p:ext uri="{D42A27DB-BD31-4B8C-83A1-F6EECF244321}">
                <p14:modId xmlns:p14="http://schemas.microsoft.com/office/powerpoint/2010/main" val="1572144266"/>
              </p:ext>
            </p:extLst>
          </p:nvPr>
        </p:nvGraphicFramePr>
        <p:xfrm>
          <a:off x="6242050" y="4545013"/>
          <a:ext cx="3263900" cy="1490662"/>
        </p:xfrm>
        <a:graphic>
          <a:graphicData uri="http://schemas.openxmlformats.org/presentationml/2006/ole">
            <mc:AlternateContent xmlns:mc="http://schemas.openxmlformats.org/markup-compatibility/2006">
              <mc:Choice xmlns:v="urn:schemas-microsoft-com:vml" Requires="v">
                <p:oleObj spid="_x0000_s154741" name="AxMath" r:id="rId7" imgW="1963080" imgH="896400" progId="Equation.AxMath">
                  <p:embed/>
                </p:oleObj>
              </mc:Choice>
              <mc:Fallback>
                <p:oleObj name="AxMath" r:id="rId7" imgW="1963080" imgH="896400" progId="Equation.AxMath">
                  <p:embed/>
                  <p:pic>
                    <p:nvPicPr>
                      <p:cNvPr id="0" name=""/>
                      <p:cNvPicPr/>
                      <p:nvPr/>
                    </p:nvPicPr>
                    <p:blipFill>
                      <a:blip r:embed="rId8"/>
                      <a:stretch>
                        <a:fillRect/>
                      </a:stretch>
                    </p:blipFill>
                    <p:spPr>
                      <a:xfrm>
                        <a:off x="6242050" y="4545013"/>
                        <a:ext cx="3263900" cy="1490662"/>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785990C6-827B-43F6-B233-28887E3CE4AC}"/>
              </a:ext>
            </a:extLst>
          </p:cNvPr>
          <p:cNvSpPr txBox="1"/>
          <p:nvPr/>
        </p:nvSpPr>
        <p:spPr>
          <a:xfrm>
            <a:off x="5560231" y="6048000"/>
            <a:ext cx="5192447" cy="369332"/>
          </a:xfrm>
          <a:prstGeom prst="rect">
            <a:avLst/>
          </a:prstGeom>
          <a:noFill/>
        </p:spPr>
        <p:txBody>
          <a:bodyPr wrap="none" rtlCol="0">
            <a:spAutoFit/>
          </a:bodyPr>
          <a:lstStyle/>
          <a:p>
            <a:r>
              <a:rPr lang="zh-CN" altLang="en-US" dirty="0">
                <a:solidFill>
                  <a:srgbClr val="C00000"/>
                </a:solidFill>
                <a:latin typeface="楷体" panose="02010609060101010101" pitchFamily="49" charset="-122"/>
                <a:ea typeface="楷体" panose="02010609060101010101" pitchFamily="49" charset="-122"/>
              </a:rPr>
              <a:t>勘误：课堂上分发的</a:t>
            </a:r>
            <a:r>
              <a:rPr lang="en-US" altLang="zh-CN" dirty="0">
                <a:solidFill>
                  <a:srgbClr val="C00000"/>
                </a:solidFill>
                <a:latin typeface="楷体" panose="02010609060101010101" pitchFamily="49" charset="-122"/>
                <a:ea typeface="楷体" panose="02010609060101010101" pitchFamily="49" charset="-122"/>
              </a:rPr>
              <a:t>ppt</a:t>
            </a:r>
            <a:r>
              <a:rPr lang="zh-CN" altLang="en-US" dirty="0">
                <a:solidFill>
                  <a:srgbClr val="C00000"/>
                </a:solidFill>
                <a:latin typeface="楷体" panose="02010609060101010101" pitchFamily="49" charset="-122"/>
                <a:ea typeface="楷体" panose="02010609060101010101" pitchFamily="49" charset="-122"/>
              </a:rPr>
              <a:t>这个表达式少了一个负号</a:t>
            </a:r>
          </a:p>
        </p:txBody>
      </p:sp>
      <p:graphicFrame>
        <p:nvGraphicFramePr>
          <p:cNvPr id="6" name="对象 5">
            <a:extLst>
              <a:ext uri="{FF2B5EF4-FFF2-40B4-BE49-F238E27FC236}">
                <a16:creationId xmlns:a16="http://schemas.microsoft.com/office/drawing/2014/main" id="{29B2BACA-14BD-4913-B96E-47A42811AFD0}"/>
              </a:ext>
            </a:extLst>
          </p:cNvPr>
          <p:cNvGraphicFramePr>
            <a:graphicFrameLocks noChangeAspect="1"/>
          </p:cNvGraphicFramePr>
          <p:nvPr>
            <p:extLst>
              <p:ext uri="{D42A27DB-BD31-4B8C-83A1-F6EECF244321}">
                <p14:modId xmlns:p14="http://schemas.microsoft.com/office/powerpoint/2010/main" val="108201724"/>
              </p:ext>
            </p:extLst>
          </p:nvPr>
        </p:nvGraphicFramePr>
        <p:xfrm>
          <a:off x="3431704" y="2715510"/>
          <a:ext cx="2761543" cy="881837"/>
        </p:xfrm>
        <a:graphic>
          <a:graphicData uri="http://schemas.openxmlformats.org/presentationml/2006/ole">
            <mc:AlternateContent xmlns:mc="http://schemas.openxmlformats.org/markup-compatibility/2006">
              <mc:Choice xmlns:v="urn:schemas-microsoft-com:vml" Requires="v">
                <p:oleObj spid="_x0000_s154742" name="AxMath" r:id="rId9" imgW="1321920" imgH="422640" progId="Equation.AxMath">
                  <p:embed/>
                </p:oleObj>
              </mc:Choice>
              <mc:Fallback>
                <p:oleObj name="AxMath" r:id="rId9" imgW="1321920" imgH="422640" progId="Equation.AxMath">
                  <p:embed/>
                  <p:pic>
                    <p:nvPicPr>
                      <p:cNvPr id="0" name=""/>
                      <p:cNvPicPr/>
                      <p:nvPr/>
                    </p:nvPicPr>
                    <p:blipFill>
                      <a:blip r:embed="rId10"/>
                      <a:stretch>
                        <a:fillRect/>
                      </a:stretch>
                    </p:blipFill>
                    <p:spPr>
                      <a:xfrm>
                        <a:off x="3431704" y="2715510"/>
                        <a:ext cx="2761543" cy="881837"/>
                      </a:xfrm>
                      <a:prstGeom prst="rect">
                        <a:avLst/>
                      </a:prstGeom>
                    </p:spPr>
                  </p:pic>
                </p:oleObj>
              </mc:Fallback>
            </mc:AlternateContent>
          </a:graphicData>
        </a:graphic>
      </p:graphicFrame>
    </p:spTree>
    <p:extLst>
      <p:ext uri="{BB962C8B-B14F-4D97-AF65-F5344CB8AC3E}">
        <p14:creationId xmlns:p14="http://schemas.microsoft.com/office/powerpoint/2010/main" val="2606281413"/>
      </p:ext>
    </p:extLst>
  </p:cSld>
  <p:clrMapOvr>
    <a:masterClrMapping/>
  </p:clrMapOvr>
  <p:transition spd="med">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7214AA-082E-44CC-9627-8BD7D0B47BF9}"/>
              </a:ext>
            </a:extLst>
          </p:cNvPr>
          <p:cNvSpPr>
            <a:spLocks noGrp="1"/>
          </p:cNvSpPr>
          <p:nvPr>
            <p:ph type="title"/>
          </p:nvPr>
        </p:nvSpPr>
        <p:spPr/>
        <p:txBody>
          <a:bodyPr/>
          <a:lstStyle/>
          <a:p>
            <a:r>
              <a:rPr lang="en-US" altLang="zh-CN" dirty="0"/>
              <a:t>FFT</a:t>
            </a:r>
            <a:r>
              <a:rPr lang="zh-CN" altLang="en-US" dirty="0"/>
              <a:t>及其应用</a:t>
            </a:r>
          </a:p>
        </p:txBody>
      </p:sp>
      <p:sp>
        <p:nvSpPr>
          <p:cNvPr id="3" name="内容占位符 2">
            <a:extLst>
              <a:ext uri="{FF2B5EF4-FFF2-40B4-BE49-F238E27FC236}">
                <a16:creationId xmlns:a16="http://schemas.microsoft.com/office/drawing/2014/main" id="{386BB179-1484-4DC3-B2C2-330288BB7C62}"/>
              </a:ext>
            </a:extLst>
          </p:cNvPr>
          <p:cNvSpPr>
            <a:spLocks noGrp="1"/>
          </p:cNvSpPr>
          <p:nvPr>
            <p:ph idx="1"/>
          </p:nvPr>
        </p:nvSpPr>
        <p:spPr/>
        <p:txBody>
          <a:bodyPr/>
          <a:lstStyle/>
          <a:p>
            <a:r>
              <a:rPr lang="zh-CN" altLang="en-US" dirty="0"/>
              <a:t>圆周卷积（相关）计算线性卷积（相关）</a:t>
            </a:r>
            <a:endParaRPr lang="en-US" altLang="zh-CN" dirty="0"/>
          </a:p>
          <a:p>
            <a:pPr lvl="1"/>
            <a:r>
              <a:rPr lang="zh-CN" altLang="en-US" dirty="0"/>
              <a:t>重叠相加法</a:t>
            </a:r>
            <a:endParaRPr lang="en-US" altLang="zh-CN" dirty="0"/>
          </a:p>
          <a:p>
            <a:pPr lvl="1"/>
            <a:r>
              <a:rPr lang="zh-CN" altLang="en-US" dirty="0"/>
              <a:t>重叠保留法</a:t>
            </a:r>
            <a:endParaRPr lang="en-US" altLang="zh-CN" dirty="0"/>
          </a:p>
          <a:p>
            <a:pPr marL="358775" lvl="1" indent="0">
              <a:buNone/>
            </a:pPr>
            <a:endParaRPr lang="en-US" altLang="zh-CN" dirty="0"/>
          </a:p>
        </p:txBody>
      </p:sp>
      <p:sp>
        <p:nvSpPr>
          <p:cNvPr id="4" name="灯片编号占位符 3">
            <a:extLst>
              <a:ext uri="{FF2B5EF4-FFF2-40B4-BE49-F238E27FC236}">
                <a16:creationId xmlns:a16="http://schemas.microsoft.com/office/drawing/2014/main" id="{40C89793-2FC2-451B-B4C3-C16C20A922D9}"/>
              </a:ext>
            </a:extLst>
          </p:cNvPr>
          <p:cNvSpPr>
            <a:spLocks noGrp="1"/>
          </p:cNvSpPr>
          <p:nvPr>
            <p:ph type="sldNum" sz="quarter" idx="12"/>
          </p:nvPr>
        </p:nvSpPr>
        <p:spPr/>
        <p:txBody>
          <a:bodyPr/>
          <a:lstStyle/>
          <a:p>
            <a:pPr>
              <a:defRPr/>
            </a:pPr>
            <a:fld id="{BBAC5825-1D12-4EE6-8F09-D4CDC8CB2D43}" type="slidenum">
              <a:rPr lang="en-US" altLang="zh-CN" smtClean="0"/>
              <a:pPr>
                <a:defRPr/>
              </a:pPr>
              <a:t>23</a:t>
            </a:fld>
            <a:endParaRPr lang="en-US" altLang="zh-CN" dirty="0"/>
          </a:p>
        </p:txBody>
      </p:sp>
      <p:cxnSp>
        <p:nvCxnSpPr>
          <p:cNvPr id="6" name="直接连接符 5">
            <a:extLst>
              <a:ext uri="{FF2B5EF4-FFF2-40B4-BE49-F238E27FC236}">
                <a16:creationId xmlns:a16="http://schemas.microsoft.com/office/drawing/2014/main" id="{B4B56280-0BA6-4FB7-8992-C96EE6DC32A4}"/>
              </a:ext>
            </a:extLst>
          </p:cNvPr>
          <p:cNvCxnSpPr/>
          <p:nvPr/>
        </p:nvCxnSpPr>
        <p:spPr bwMode="auto">
          <a:xfrm>
            <a:off x="623392" y="1340768"/>
            <a:ext cx="10261140" cy="1476164"/>
          </a:xfrm>
          <a:prstGeom prst="line">
            <a:avLst/>
          </a:prstGeom>
          <a:noFill/>
          <a:ln w="9525" cap="flat" cmpd="sng" algn="ctr">
            <a:solidFill>
              <a:srgbClr val="C00000"/>
            </a:solidFill>
            <a:prstDash val="solid"/>
            <a:round/>
            <a:headEnd type="none" w="med" len="med"/>
            <a:tailEnd type="none" w="med" len="med"/>
          </a:ln>
          <a:effectLst/>
        </p:spPr>
      </p:cxnSp>
      <p:cxnSp>
        <p:nvCxnSpPr>
          <p:cNvPr id="8" name="直接连接符 7">
            <a:extLst>
              <a:ext uri="{FF2B5EF4-FFF2-40B4-BE49-F238E27FC236}">
                <a16:creationId xmlns:a16="http://schemas.microsoft.com/office/drawing/2014/main" id="{30C0BAA9-EB0B-4A5D-892D-406D8E88E975}"/>
              </a:ext>
            </a:extLst>
          </p:cNvPr>
          <p:cNvCxnSpPr/>
          <p:nvPr/>
        </p:nvCxnSpPr>
        <p:spPr bwMode="auto">
          <a:xfrm flipV="1">
            <a:off x="695400" y="1340768"/>
            <a:ext cx="10045116" cy="1800200"/>
          </a:xfrm>
          <a:prstGeom prst="line">
            <a:avLst/>
          </a:prstGeom>
          <a:noFill/>
          <a:ln w="9525"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4064655882"/>
      </p:ext>
    </p:extLst>
  </p:cSld>
  <p:clrMapOvr>
    <a:masterClrMapping/>
  </p:clrMapOvr>
  <p:transition spd="med">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84C28B-8C63-4517-A154-6248F80928B3}"/>
              </a:ext>
            </a:extLst>
          </p:cNvPr>
          <p:cNvSpPr>
            <a:spLocks noGrp="1"/>
          </p:cNvSpPr>
          <p:nvPr>
            <p:ph type="title"/>
          </p:nvPr>
        </p:nvSpPr>
        <p:spPr/>
        <p:txBody>
          <a:bodyPr/>
          <a:lstStyle/>
          <a:p>
            <a:r>
              <a:rPr lang="zh-CN" altLang="en-US" dirty="0"/>
              <a:t>滤波器</a:t>
            </a:r>
          </a:p>
        </p:txBody>
      </p:sp>
      <p:sp>
        <p:nvSpPr>
          <p:cNvPr id="3" name="内容占位符 2">
            <a:extLst>
              <a:ext uri="{FF2B5EF4-FFF2-40B4-BE49-F238E27FC236}">
                <a16:creationId xmlns:a16="http://schemas.microsoft.com/office/drawing/2014/main" id="{38DB16FD-0BFE-48B8-9373-2FB59D77668A}"/>
              </a:ext>
            </a:extLst>
          </p:cNvPr>
          <p:cNvSpPr>
            <a:spLocks noGrp="1"/>
          </p:cNvSpPr>
          <p:nvPr>
            <p:ph idx="1"/>
          </p:nvPr>
        </p:nvSpPr>
        <p:spPr/>
        <p:txBody>
          <a:bodyPr/>
          <a:lstStyle/>
          <a:p>
            <a:r>
              <a:rPr lang="zh-CN" altLang="en-US" dirty="0"/>
              <a:t>滤波器分类</a:t>
            </a:r>
            <a:endParaRPr lang="en-US" altLang="zh-CN" dirty="0"/>
          </a:p>
          <a:p>
            <a:pPr lvl="1"/>
            <a:r>
              <a:rPr lang="zh-CN" altLang="en-US" dirty="0"/>
              <a:t>低通，带通，高通，带阻，全通</a:t>
            </a:r>
            <a:endParaRPr lang="en-US" altLang="zh-CN" dirty="0"/>
          </a:p>
          <a:p>
            <a:pPr lvl="1"/>
            <a:r>
              <a:rPr lang="zh-CN" altLang="en-US" dirty="0"/>
              <a:t>最小相位，最大相位</a:t>
            </a:r>
            <a:endParaRPr lang="en-US" altLang="zh-CN" dirty="0"/>
          </a:p>
          <a:p>
            <a:pPr lvl="1"/>
            <a:r>
              <a:rPr lang="zh-CN" altLang="en-US" dirty="0"/>
              <a:t>线性相位滤波器，非线性相位</a:t>
            </a:r>
            <a:endParaRPr lang="en-US" altLang="zh-CN" dirty="0"/>
          </a:p>
          <a:p>
            <a:r>
              <a:rPr lang="zh-CN" altLang="en-US" dirty="0"/>
              <a:t>滤波器核心指标</a:t>
            </a:r>
            <a:r>
              <a:rPr lang="en-US" altLang="zh-CN" dirty="0"/>
              <a:t>-</a:t>
            </a:r>
            <a:r>
              <a:rPr lang="zh-CN" altLang="en-US" b="0" dirty="0">
                <a:latin typeface="楷体" panose="02010609060101010101" pitchFamily="49" charset="-122"/>
                <a:ea typeface="楷体" panose="02010609060101010101" pitchFamily="49" charset="-122"/>
              </a:rPr>
              <a:t>幅度响应，相位响应，群延迟响应</a:t>
            </a:r>
            <a:endParaRPr lang="en-US" altLang="zh-CN" b="0" dirty="0">
              <a:latin typeface="楷体" panose="02010609060101010101" pitchFamily="49" charset="-122"/>
              <a:ea typeface="楷体" panose="02010609060101010101" pitchFamily="49" charset="-122"/>
            </a:endParaRPr>
          </a:p>
        </p:txBody>
      </p:sp>
      <p:sp>
        <p:nvSpPr>
          <p:cNvPr id="4" name="灯片编号占位符 3">
            <a:extLst>
              <a:ext uri="{FF2B5EF4-FFF2-40B4-BE49-F238E27FC236}">
                <a16:creationId xmlns:a16="http://schemas.microsoft.com/office/drawing/2014/main" id="{9C70BF6D-8788-4B63-9650-E8DFF4F01B1C}"/>
              </a:ext>
            </a:extLst>
          </p:cNvPr>
          <p:cNvSpPr>
            <a:spLocks noGrp="1"/>
          </p:cNvSpPr>
          <p:nvPr>
            <p:ph type="sldNum" sz="quarter" idx="12"/>
          </p:nvPr>
        </p:nvSpPr>
        <p:spPr/>
        <p:txBody>
          <a:bodyPr/>
          <a:lstStyle/>
          <a:p>
            <a:pPr>
              <a:defRPr/>
            </a:pPr>
            <a:fld id="{BBAC5825-1D12-4EE6-8F09-D4CDC8CB2D43}" type="slidenum">
              <a:rPr lang="en-US" altLang="zh-CN" smtClean="0"/>
              <a:pPr>
                <a:defRPr/>
              </a:pPr>
              <a:t>24</a:t>
            </a:fld>
            <a:endParaRPr lang="en-US" altLang="zh-CN" dirty="0"/>
          </a:p>
        </p:txBody>
      </p:sp>
      <p:pic>
        <p:nvPicPr>
          <p:cNvPr id="5" name="图片 4">
            <a:extLst>
              <a:ext uri="{FF2B5EF4-FFF2-40B4-BE49-F238E27FC236}">
                <a16:creationId xmlns:a16="http://schemas.microsoft.com/office/drawing/2014/main" id="{46609351-B5B6-49AD-AEAF-FAD49456792E}"/>
              </a:ext>
            </a:extLst>
          </p:cNvPr>
          <p:cNvPicPr>
            <a:picLocks noChangeAspect="1"/>
          </p:cNvPicPr>
          <p:nvPr/>
        </p:nvPicPr>
        <p:blipFill>
          <a:blip r:embed="rId2"/>
          <a:stretch>
            <a:fillRect/>
          </a:stretch>
        </p:blipFill>
        <p:spPr>
          <a:xfrm>
            <a:off x="875420" y="3825044"/>
            <a:ext cx="3601783" cy="2741045"/>
          </a:xfrm>
          <a:prstGeom prst="rect">
            <a:avLst/>
          </a:prstGeom>
        </p:spPr>
      </p:pic>
      <p:sp>
        <p:nvSpPr>
          <p:cNvPr id="6" name="Text Box 8">
            <a:extLst>
              <a:ext uri="{FF2B5EF4-FFF2-40B4-BE49-F238E27FC236}">
                <a16:creationId xmlns:a16="http://schemas.microsoft.com/office/drawing/2014/main" id="{C90C36CF-4B25-480D-8AE2-13ED5C4C8236}"/>
              </a:ext>
            </a:extLst>
          </p:cNvPr>
          <p:cNvSpPr txBox="1">
            <a:spLocks noChangeArrowheads="1"/>
          </p:cNvSpPr>
          <p:nvPr/>
        </p:nvSpPr>
        <p:spPr bwMode="auto">
          <a:xfrm>
            <a:off x="4743023" y="3986396"/>
            <a:ext cx="2675732" cy="830997"/>
          </a:xfrm>
          <a:prstGeom prst="rect">
            <a:avLst/>
          </a:prstGeom>
          <a:noFill/>
          <a:ln w="9525" algn="ctr">
            <a:noFill/>
            <a:miter lim="800000"/>
            <a:headEnd/>
            <a:tailEnd/>
          </a:ln>
          <a:effectLst/>
        </p:spPr>
        <p:txBody>
          <a:bodyPr wrap="none">
            <a:spAutoFit/>
          </a:bodyPr>
          <a:lstStyle/>
          <a:p>
            <a:r>
              <a:rPr lang="en-US" altLang="zh-CN" sz="2400" b="1" i="1" dirty="0">
                <a:solidFill>
                  <a:srgbClr val="006600"/>
                </a:solidFill>
                <a:latin typeface="+mn-lt"/>
              </a:rPr>
              <a:t>ω</a:t>
            </a:r>
            <a:r>
              <a:rPr lang="en-US" altLang="zh-CN" sz="2400" b="1" i="1" baseline="-25000" dirty="0">
                <a:solidFill>
                  <a:srgbClr val="006600"/>
                </a:solidFill>
                <a:latin typeface="+mn-lt"/>
              </a:rPr>
              <a:t>p</a:t>
            </a:r>
            <a:r>
              <a:rPr lang="zh-CN" altLang="en-US" sz="2400" b="1" dirty="0">
                <a:solidFill>
                  <a:srgbClr val="006600"/>
                </a:solidFill>
                <a:latin typeface="+mn-lt"/>
              </a:rPr>
              <a:t>称通带截止频率</a:t>
            </a:r>
          </a:p>
          <a:p>
            <a:r>
              <a:rPr lang="en-US" altLang="zh-CN" sz="2400" b="1" i="1" dirty="0">
                <a:solidFill>
                  <a:srgbClr val="006600"/>
                </a:solidFill>
                <a:latin typeface="+mn-lt"/>
              </a:rPr>
              <a:t>δ</a:t>
            </a:r>
            <a:r>
              <a:rPr lang="en-US" altLang="zh-CN" sz="2400" b="1" baseline="-25000" dirty="0">
                <a:solidFill>
                  <a:srgbClr val="006600"/>
                </a:solidFill>
                <a:latin typeface="+mn-lt"/>
              </a:rPr>
              <a:t>1</a:t>
            </a:r>
            <a:r>
              <a:rPr lang="zh-CN" altLang="en-US" sz="2400" b="1" dirty="0">
                <a:solidFill>
                  <a:srgbClr val="006600"/>
                </a:solidFill>
                <a:latin typeface="+mn-lt"/>
              </a:rPr>
              <a:t>为通带波纹 </a:t>
            </a:r>
          </a:p>
        </p:txBody>
      </p:sp>
      <p:sp>
        <p:nvSpPr>
          <p:cNvPr id="7" name="Text Box 9">
            <a:extLst>
              <a:ext uri="{FF2B5EF4-FFF2-40B4-BE49-F238E27FC236}">
                <a16:creationId xmlns:a16="http://schemas.microsoft.com/office/drawing/2014/main" id="{13B65DAA-1AB3-4DBE-AF2B-2C89F8B7FE57}"/>
              </a:ext>
            </a:extLst>
          </p:cNvPr>
          <p:cNvSpPr txBox="1">
            <a:spLocks noChangeArrowheads="1"/>
          </p:cNvSpPr>
          <p:nvPr/>
        </p:nvSpPr>
        <p:spPr bwMode="auto">
          <a:xfrm>
            <a:off x="4725389" y="5210113"/>
            <a:ext cx="2710999" cy="830997"/>
          </a:xfrm>
          <a:prstGeom prst="rect">
            <a:avLst/>
          </a:prstGeom>
          <a:noFill/>
          <a:ln w="9525" algn="ctr">
            <a:noFill/>
            <a:miter lim="800000"/>
            <a:headEnd/>
            <a:tailEnd/>
          </a:ln>
          <a:effectLst/>
        </p:spPr>
        <p:txBody>
          <a:bodyPr wrap="none">
            <a:spAutoFit/>
          </a:bodyPr>
          <a:lstStyle/>
          <a:p>
            <a:r>
              <a:rPr lang="en-US" altLang="zh-CN" sz="2400" b="1" i="1" dirty="0">
                <a:solidFill>
                  <a:srgbClr val="990033"/>
                </a:solidFill>
                <a:latin typeface="+mn-lt"/>
              </a:rPr>
              <a:t>ω</a:t>
            </a:r>
            <a:r>
              <a:rPr lang="en-US" altLang="zh-CN" sz="2400" b="1" i="1" baseline="-25000" dirty="0">
                <a:solidFill>
                  <a:srgbClr val="990033"/>
                </a:solidFill>
                <a:latin typeface="+mn-lt"/>
              </a:rPr>
              <a:t>st</a:t>
            </a:r>
            <a:r>
              <a:rPr lang="zh-CN" altLang="en-US" sz="2400" b="1" dirty="0">
                <a:solidFill>
                  <a:srgbClr val="990033"/>
                </a:solidFill>
                <a:latin typeface="+mn-lt"/>
              </a:rPr>
              <a:t>称阻带截止频率</a:t>
            </a:r>
          </a:p>
          <a:p>
            <a:r>
              <a:rPr lang="en-US" altLang="zh-CN" sz="2400" b="1" i="1" dirty="0">
                <a:solidFill>
                  <a:srgbClr val="990033"/>
                </a:solidFill>
                <a:latin typeface="+mn-lt"/>
              </a:rPr>
              <a:t>δ</a:t>
            </a:r>
            <a:r>
              <a:rPr lang="en-US" altLang="zh-CN" sz="2400" b="1" baseline="-25000" dirty="0">
                <a:solidFill>
                  <a:srgbClr val="990033"/>
                </a:solidFill>
                <a:latin typeface="+mn-lt"/>
              </a:rPr>
              <a:t>2</a:t>
            </a:r>
            <a:r>
              <a:rPr lang="zh-CN" altLang="en-US" sz="2400" b="1" dirty="0">
                <a:solidFill>
                  <a:srgbClr val="990033"/>
                </a:solidFill>
                <a:latin typeface="+mn-lt"/>
              </a:rPr>
              <a:t>为阻带波纹 </a:t>
            </a:r>
          </a:p>
        </p:txBody>
      </p:sp>
      <p:sp>
        <p:nvSpPr>
          <p:cNvPr id="8" name="Text Box 10">
            <a:extLst>
              <a:ext uri="{FF2B5EF4-FFF2-40B4-BE49-F238E27FC236}">
                <a16:creationId xmlns:a16="http://schemas.microsoft.com/office/drawing/2014/main" id="{65D308CC-EE7D-45EC-A523-C5AEC6A5D154}"/>
              </a:ext>
            </a:extLst>
          </p:cNvPr>
          <p:cNvSpPr txBox="1">
            <a:spLocks noChangeArrowheads="1"/>
          </p:cNvSpPr>
          <p:nvPr/>
        </p:nvSpPr>
        <p:spPr bwMode="auto">
          <a:xfrm>
            <a:off x="7714799" y="4401894"/>
            <a:ext cx="3345788" cy="830997"/>
          </a:xfrm>
          <a:prstGeom prst="rect">
            <a:avLst/>
          </a:prstGeom>
          <a:noFill/>
          <a:ln w="9525" algn="ctr">
            <a:noFill/>
            <a:miter lim="800000"/>
            <a:headEnd/>
            <a:tailEnd/>
          </a:ln>
          <a:effectLst/>
        </p:spPr>
        <p:txBody>
          <a:bodyPr wrap="none">
            <a:spAutoFit/>
          </a:bodyPr>
          <a:lstStyle/>
          <a:p>
            <a:r>
              <a:rPr lang="zh-CN" altLang="en-US" sz="2400" b="1" dirty="0">
                <a:solidFill>
                  <a:srgbClr val="0000CC"/>
                </a:solidFill>
                <a:latin typeface="+mn-lt"/>
              </a:rPr>
              <a:t>从</a:t>
            </a:r>
            <a:r>
              <a:rPr lang="en-US" altLang="zh-CN" sz="2400" b="1" i="1" dirty="0">
                <a:solidFill>
                  <a:srgbClr val="0000CC"/>
                </a:solidFill>
                <a:latin typeface="+mn-lt"/>
              </a:rPr>
              <a:t>ω</a:t>
            </a:r>
            <a:r>
              <a:rPr lang="en-US" altLang="zh-CN" sz="2400" b="1" i="1" baseline="-25000" dirty="0">
                <a:solidFill>
                  <a:srgbClr val="0000CC"/>
                </a:solidFill>
                <a:latin typeface="+mn-lt"/>
              </a:rPr>
              <a:t>p</a:t>
            </a:r>
            <a:r>
              <a:rPr lang="zh-CN" altLang="en-US" sz="2400" b="1" dirty="0">
                <a:solidFill>
                  <a:srgbClr val="0000CC"/>
                </a:solidFill>
                <a:latin typeface="+mn-lt"/>
              </a:rPr>
              <a:t>到</a:t>
            </a:r>
            <a:r>
              <a:rPr lang="en-US" altLang="zh-CN" sz="2400" b="1" i="1" dirty="0">
                <a:solidFill>
                  <a:srgbClr val="0000CC"/>
                </a:solidFill>
                <a:latin typeface="+mn-lt"/>
              </a:rPr>
              <a:t>ω</a:t>
            </a:r>
            <a:r>
              <a:rPr lang="en-US" altLang="zh-CN" sz="2400" b="1" i="1" baseline="-25000" dirty="0">
                <a:solidFill>
                  <a:srgbClr val="0000CC"/>
                </a:solidFill>
                <a:latin typeface="+mn-lt"/>
              </a:rPr>
              <a:t>st</a:t>
            </a:r>
            <a:r>
              <a:rPr lang="zh-CN" altLang="en-US" sz="2400" b="1" dirty="0">
                <a:solidFill>
                  <a:srgbClr val="0000CC"/>
                </a:solidFill>
                <a:latin typeface="+mn-lt"/>
              </a:rPr>
              <a:t>之间称过渡带</a:t>
            </a:r>
          </a:p>
          <a:p>
            <a:r>
              <a:rPr lang="zh-CN" altLang="en-US" sz="2400" b="1" dirty="0">
                <a:solidFill>
                  <a:srgbClr val="0000CC"/>
                </a:solidFill>
                <a:latin typeface="+mn-lt"/>
              </a:rPr>
              <a:t>过渡带带宽为 </a:t>
            </a:r>
            <a:r>
              <a:rPr lang="en-US" altLang="zh-CN" sz="2400" b="1" i="1" dirty="0" err="1">
                <a:solidFill>
                  <a:srgbClr val="0000CC"/>
                </a:solidFill>
                <a:latin typeface="+mn-lt"/>
              </a:rPr>
              <a:t>ω</a:t>
            </a:r>
            <a:r>
              <a:rPr lang="en-US" altLang="zh-CN" sz="2400" b="1" i="1" baseline="-25000" dirty="0" err="1">
                <a:solidFill>
                  <a:srgbClr val="0000CC"/>
                </a:solidFill>
                <a:latin typeface="+mn-lt"/>
              </a:rPr>
              <a:t>st</a:t>
            </a:r>
            <a:r>
              <a:rPr lang="en-US" altLang="zh-CN" sz="2400" b="1" i="1" dirty="0">
                <a:solidFill>
                  <a:srgbClr val="0000CC"/>
                </a:solidFill>
                <a:latin typeface="+mn-lt"/>
              </a:rPr>
              <a:t>− ω</a:t>
            </a:r>
            <a:r>
              <a:rPr lang="en-US" altLang="zh-CN" sz="2400" b="1" i="1" baseline="-25000" dirty="0">
                <a:solidFill>
                  <a:srgbClr val="0000CC"/>
                </a:solidFill>
                <a:latin typeface="+mn-lt"/>
              </a:rPr>
              <a:t>p</a:t>
            </a:r>
            <a:endParaRPr lang="zh-CN" altLang="en-US" sz="2400" b="1" dirty="0">
              <a:solidFill>
                <a:srgbClr val="0000CC"/>
              </a:solidFill>
              <a:latin typeface="+mn-lt"/>
            </a:endParaRPr>
          </a:p>
        </p:txBody>
      </p:sp>
    </p:spTree>
    <p:extLst>
      <p:ext uri="{BB962C8B-B14F-4D97-AF65-F5344CB8AC3E}">
        <p14:creationId xmlns:p14="http://schemas.microsoft.com/office/powerpoint/2010/main" val="126549830"/>
      </p:ext>
    </p:extLst>
  </p:cSld>
  <p:clrMapOvr>
    <a:masterClrMapping/>
  </p:clrMapOvr>
  <p:transition spd="med">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BA2E45-C996-423F-BC60-E2D2B90D59DA}"/>
              </a:ext>
            </a:extLst>
          </p:cNvPr>
          <p:cNvSpPr>
            <a:spLocks noGrp="1"/>
          </p:cNvSpPr>
          <p:nvPr>
            <p:ph type="title"/>
          </p:nvPr>
        </p:nvSpPr>
        <p:spPr/>
        <p:txBody>
          <a:bodyPr/>
          <a:lstStyle/>
          <a:p>
            <a:r>
              <a:rPr lang="zh-CN" altLang="en-US" dirty="0"/>
              <a:t>滤波器</a:t>
            </a:r>
          </a:p>
        </p:txBody>
      </p:sp>
      <p:sp>
        <p:nvSpPr>
          <p:cNvPr id="3" name="内容占位符 2">
            <a:extLst>
              <a:ext uri="{FF2B5EF4-FFF2-40B4-BE49-F238E27FC236}">
                <a16:creationId xmlns:a16="http://schemas.microsoft.com/office/drawing/2014/main" id="{0A93AE3E-093C-4E71-B9D2-879412570321}"/>
              </a:ext>
            </a:extLst>
          </p:cNvPr>
          <p:cNvSpPr>
            <a:spLocks noGrp="1"/>
          </p:cNvSpPr>
          <p:nvPr>
            <p:ph idx="1"/>
          </p:nvPr>
        </p:nvSpPr>
        <p:spPr/>
        <p:txBody>
          <a:bodyPr/>
          <a:lstStyle/>
          <a:p>
            <a:r>
              <a:rPr lang="zh-CN" altLang="en-US" dirty="0"/>
              <a:t>滤波器设计步骤</a:t>
            </a:r>
            <a:endParaRPr lang="en-US" altLang="zh-CN" dirty="0"/>
          </a:p>
          <a:p>
            <a:r>
              <a:rPr lang="zh-CN" altLang="en-US" dirty="0"/>
              <a:t>确定滤波器的</a:t>
            </a:r>
            <a:r>
              <a:rPr lang="zh-CN" altLang="en-US" dirty="0">
                <a:solidFill>
                  <a:srgbClr val="C00000"/>
                </a:solidFill>
              </a:rPr>
              <a:t>性能指标</a:t>
            </a:r>
          </a:p>
          <a:p>
            <a:pPr lvl="1"/>
            <a:r>
              <a:rPr lang="zh-CN" altLang="en-US" dirty="0"/>
              <a:t>用一个因果、稳定的</a:t>
            </a:r>
            <a:r>
              <a:rPr lang="en-US" altLang="zh-CN" dirty="0"/>
              <a:t>LSI</a:t>
            </a:r>
            <a:r>
              <a:rPr lang="zh-CN" altLang="en-US" dirty="0">
                <a:solidFill>
                  <a:srgbClr val="0000FF"/>
                </a:solidFill>
              </a:rPr>
              <a:t>系统函数去逼近</a:t>
            </a:r>
            <a:r>
              <a:rPr lang="zh-CN" altLang="en-US" dirty="0"/>
              <a:t>这一性能要求</a:t>
            </a:r>
            <a:endParaRPr lang="en-US" altLang="zh-CN" dirty="0"/>
          </a:p>
          <a:p>
            <a:pPr lvl="2"/>
            <a:r>
              <a:rPr lang="zh-CN" altLang="en-US" dirty="0"/>
              <a:t>逼近所用的 系统函数的可以包括</a:t>
            </a:r>
            <a:r>
              <a:rPr lang="en-US" altLang="zh-CN" dirty="0"/>
              <a:t>FIR,IIR</a:t>
            </a:r>
          </a:p>
          <a:p>
            <a:pPr lvl="1"/>
            <a:r>
              <a:rPr lang="zh-CN" altLang="en-US" dirty="0"/>
              <a:t>用有限精度算法来</a:t>
            </a:r>
            <a:r>
              <a:rPr lang="zh-CN" altLang="en-US" dirty="0">
                <a:solidFill>
                  <a:srgbClr val="C00000"/>
                </a:solidFill>
              </a:rPr>
              <a:t>实现这个系统函数</a:t>
            </a:r>
            <a:endParaRPr lang="en-US" altLang="zh-CN" dirty="0">
              <a:solidFill>
                <a:srgbClr val="C00000"/>
              </a:solidFill>
            </a:endParaRPr>
          </a:p>
          <a:p>
            <a:pPr lvl="2"/>
            <a:r>
              <a:rPr lang="zh-CN" altLang="en-US" dirty="0"/>
              <a:t>运算结构（如上一章中的各种基本结构），字长（包括系数量化以及输入变量、中间变量、输出变量的字长）以及有效数字的处理方法（舍入、截尾）等。</a:t>
            </a:r>
            <a:endParaRPr lang="en-US" altLang="zh-CN" dirty="0"/>
          </a:p>
          <a:p>
            <a:pPr lvl="2"/>
            <a:r>
              <a:rPr lang="zh-CN" altLang="en-US" dirty="0"/>
              <a:t>采用通用计算机软件、专用数字滤波器硬件、专用或通用的数字信号器等实现。</a:t>
            </a:r>
            <a:endParaRPr lang="en-US" altLang="zh-CN" dirty="0"/>
          </a:p>
          <a:p>
            <a:pPr lvl="2"/>
            <a:r>
              <a:rPr lang="zh-CN" altLang="en-US" dirty="0">
                <a:solidFill>
                  <a:srgbClr val="FF0000"/>
                </a:solidFill>
              </a:rPr>
              <a:t>虽然期末不考，但是很重要，这是当前信号处理研究的一个重要方向</a:t>
            </a:r>
          </a:p>
          <a:p>
            <a:pPr lvl="1"/>
            <a:endParaRPr lang="zh-CN" altLang="en-US" dirty="0"/>
          </a:p>
        </p:txBody>
      </p:sp>
      <p:sp>
        <p:nvSpPr>
          <p:cNvPr id="4" name="灯片编号占位符 3">
            <a:extLst>
              <a:ext uri="{FF2B5EF4-FFF2-40B4-BE49-F238E27FC236}">
                <a16:creationId xmlns:a16="http://schemas.microsoft.com/office/drawing/2014/main" id="{2EFE0BB2-35B5-4842-A3B7-086D42E8EE88}"/>
              </a:ext>
            </a:extLst>
          </p:cNvPr>
          <p:cNvSpPr>
            <a:spLocks noGrp="1"/>
          </p:cNvSpPr>
          <p:nvPr>
            <p:ph type="sldNum" sz="quarter" idx="12"/>
          </p:nvPr>
        </p:nvSpPr>
        <p:spPr/>
        <p:txBody>
          <a:bodyPr/>
          <a:lstStyle/>
          <a:p>
            <a:pPr>
              <a:defRPr/>
            </a:pPr>
            <a:fld id="{BBAC5825-1D12-4EE6-8F09-D4CDC8CB2D43}" type="slidenum">
              <a:rPr lang="en-US" altLang="zh-CN" smtClean="0"/>
              <a:pPr>
                <a:defRPr/>
              </a:pPr>
              <a:t>25</a:t>
            </a:fld>
            <a:endParaRPr lang="en-US" altLang="zh-CN" dirty="0"/>
          </a:p>
        </p:txBody>
      </p:sp>
    </p:spTree>
    <p:extLst>
      <p:ext uri="{BB962C8B-B14F-4D97-AF65-F5344CB8AC3E}">
        <p14:creationId xmlns:p14="http://schemas.microsoft.com/office/powerpoint/2010/main" val="1175300742"/>
      </p:ext>
    </p:extLst>
  </p:cSld>
  <p:clrMapOvr>
    <a:masterClrMapping/>
  </p:clrMapOvr>
  <p:transition spd="med">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7D49F6-7308-478B-9C82-D7045DAD8900}"/>
              </a:ext>
            </a:extLst>
          </p:cNvPr>
          <p:cNvSpPr>
            <a:spLocks noGrp="1"/>
          </p:cNvSpPr>
          <p:nvPr>
            <p:ph type="title"/>
          </p:nvPr>
        </p:nvSpPr>
        <p:spPr/>
        <p:txBody>
          <a:bodyPr>
            <a:normAutofit/>
          </a:bodyPr>
          <a:lstStyle/>
          <a:p>
            <a:r>
              <a:rPr lang="zh-CN" altLang="en-US" dirty="0"/>
              <a:t>滤波器设计</a:t>
            </a:r>
            <a:r>
              <a:rPr lang="en-US" altLang="zh-CN" dirty="0"/>
              <a:t>-IIR</a:t>
            </a:r>
            <a:endParaRPr lang="zh-CN" altLang="en-US" dirty="0"/>
          </a:p>
        </p:txBody>
      </p:sp>
      <p:pic>
        <p:nvPicPr>
          <p:cNvPr id="6" name="内容占位符 5">
            <a:extLst>
              <a:ext uri="{FF2B5EF4-FFF2-40B4-BE49-F238E27FC236}">
                <a16:creationId xmlns:a16="http://schemas.microsoft.com/office/drawing/2014/main" id="{8A45FE78-2F87-4CBB-9C5C-AD106F08A3B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08077" y="1700808"/>
            <a:ext cx="9455636" cy="2825895"/>
          </a:xfrm>
        </p:spPr>
      </p:pic>
      <p:sp>
        <p:nvSpPr>
          <p:cNvPr id="4" name="灯片编号占位符 3">
            <a:extLst>
              <a:ext uri="{FF2B5EF4-FFF2-40B4-BE49-F238E27FC236}">
                <a16:creationId xmlns:a16="http://schemas.microsoft.com/office/drawing/2014/main" id="{E2C2C817-ABAF-46A7-8F02-794A619B2916}"/>
              </a:ext>
            </a:extLst>
          </p:cNvPr>
          <p:cNvSpPr>
            <a:spLocks noGrp="1"/>
          </p:cNvSpPr>
          <p:nvPr>
            <p:ph type="sldNum" sz="quarter" idx="12"/>
          </p:nvPr>
        </p:nvSpPr>
        <p:spPr/>
        <p:txBody>
          <a:bodyPr/>
          <a:lstStyle/>
          <a:p>
            <a:pPr>
              <a:defRPr/>
            </a:pPr>
            <a:fld id="{BBAC5825-1D12-4EE6-8F09-D4CDC8CB2D43}" type="slidenum">
              <a:rPr lang="en-US" altLang="zh-CN" smtClean="0"/>
              <a:pPr>
                <a:defRPr/>
              </a:pPr>
              <a:t>26</a:t>
            </a:fld>
            <a:endParaRPr lang="en-US" altLang="zh-CN" dirty="0"/>
          </a:p>
        </p:txBody>
      </p:sp>
    </p:spTree>
    <p:extLst>
      <p:ext uri="{BB962C8B-B14F-4D97-AF65-F5344CB8AC3E}">
        <p14:creationId xmlns:p14="http://schemas.microsoft.com/office/powerpoint/2010/main" val="482453559"/>
      </p:ext>
    </p:extLst>
  </p:cSld>
  <p:clrMapOvr>
    <a:masterClrMapping/>
  </p:clrMapOvr>
  <p:transition spd="med">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E3C533-A928-4616-B7D9-2939A1F351E8}"/>
              </a:ext>
            </a:extLst>
          </p:cNvPr>
          <p:cNvSpPr>
            <a:spLocks noGrp="1"/>
          </p:cNvSpPr>
          <p:nvPr>
            <p:ph type="title"/>
          </p:nvPr>
        </p:nvSpPr>
        <p:spPr/>
        <p:txBody>
          <a:bodyPr/>
          <a:lstStyle/>
          <a:p>
            <a:r>
              <a:rPr lang="en-US" altLang="zh-CN" dirty="0"/>
              <a:t>IIR</a:t>
            </a:r>
            <a:r>
              <a:rPr lang="zh-CN" altLang="en-US" dirty="0"/>
              <a:t>滤波器</a:t>
            </a:r>
          </a:p>
        </p:txBody>
      </p:sp>
      <p:sp>
        <p:nvSpPr>
          <p:cNvPr id="3" name="内容占位符 2">
            <a:extLst>
              <a:ext uri="{FF2B5EF4-FFF2-40B4-BE49-F238E27FC236}">
                <a16:creationId xmlns:a16="http://schemas.microsoft.com/office/drawing/2014/main" id="{8D96AFCD-A723-4DC6-A018-842002212256}"/>
              </a:ext>
            </a:extLst>
          </p:cNvPr>
          <p:cNvSpPr>
            <a:spLocks noGrp="1"/>
          </p:cNvSpPr>
          <p:nvPr>
            <p:ph idx="1"/>
          </p:nvPr>
        </p:nvSpPr>
        <p:spPr>
          <a:xfrm>
            <a:off x="479376" y="2046100"/>
            <a:ext cx="10972800" cy="2087562"/>
          </a:xfrm>
        </p:spPr>
        <p:txBody>
          <a:bodyPr/>
          <a:lstStyle/>
          <a:p>
            <a:pPr lvl="1"/>
            <a:r>
              <a:rPr lang="en-US" altLang="zh-CN" sz="2400" b="0" dirty="0">
                <a:latin typeface="+mn-lt"/>
                <a:ea typeface="黑体" panose="02010609060101010101" pitchFamily="49" charset="-122"/>
              </a:rPr>
              <a:t>Butterworth</a:t>
            </a:r>
            <a:r>
              <a:rPr lang="zh-CN" altLang="en-US" sz="2400" b="0" dirty="0">
                <a:latin typeface="+mn-lt"/>
                <a:ea typeface="黑体" panose="02010609060101010101" pitchFamily="49" charset="-122"/>
              </a:rPr>
              <a:t>模型</a:t>
            </a:r>
            <a:endParaRPr lang="en-US" altLang="zh-CN" dirty="0">
              <a:latin typeface="+mn-lt"/>
              <a:ea typeface="黑体" panose="02010609060101010101" pitchFamily="49" charset="-122"/>
            </a:endParaRPr>
          </a:p>
          <a:p>
            <a:pPr lvl="2"/>
            <a:r>
              <a:rPr lang="zh-CN" altLang="en-US" dirty="0">
                <a:latin typeface="+mn-lt"/>
                <a:ea typeface="黑体" panose="02010609060101010101" pitchFamily="49" charset="-122"/>
              </a:rPr>
              <a:t>参数</a:t>
            </a:r>
            <a:r>
              <a:rPr lang="en-US" altLang="zh-CN" sz="2400" b="0" i="1" dirty="0">
                <a:latin typeface="+mn-lt"/>
                <a:ea typeface="黑体" panose="02010609060101010101" pitchFamily="49" charset="-122"/>
              </a:rPr>
              <a:t>N</a:t>
            </a:r>
            <a:r>
              <a:rPr lang="zh-CN" altLang="en-US" sz="2400" b="0" dirty="0">
                <a:latin typeface="+mn-lt"/>
                <a:ea typeface="黑体" panose="02010609060101010101" pitchFamily="49" charset="-122"/>
              </a:rPr>
              <a:t>，</a:t>
            </a:r>
            <a:r>
              <a:rPr lang="zh-CN" altLang="en-US" sz="2400" b="0" i="1" dirty="0">
                <a:latin typeface="+mn-lt"/>
                <a:ea typeface="黑体" panose="02010609060101010101" pitchFamily="49" charset="-122"/>
                <a:sym typeface="Symbol" panose="05050102010706020507" pitchFamily="18" charset="2"/>
              </a:rPr>
              <a:t></a:t>
            </a:r>
            <a:r>
              <a:rPr lang="en-US" altLang="zh-CN" sz="2400" b="0" baseline="-25000" dirty="0">
                <a:latin typeface="+mn-lt"/>
                <a:ea typeface="黑体" panose="02010609060101010101" pitchFamily="49" charset="-122"/>
                <a:sym typeface="Symbol" panose="05050102010706020507" pitchFamily="18" charset="2"/>
              </a:rPr>
              <a:t>c</a:t>
            </a:r>
            <a:r>
              <a:rPr lang="en-US" altLang="zh-CN" sz="2400" b="0" dirty="0">
                <a:latin typeface="+mn-lt"/>
                <a:ea typeface="黑体" panose="02010609060101010101" pitchFamily="49" charset="-122"/>
                <a:sym typeface="Symbol" panose="05050102010706020507" pitchFamily="18" charset="2"/>
              </a:rPr>
              <a:t> (</a:t>
            </a:r>
            <a:r>
              <a:rPr lang="zh-CN" altLang="en-US" sz="2400" b="0" dirty="0">
                <a:latin typeface="+mn-lt"/>
                <a:ea typeface="黑体" panose="02010609060101010101" pitchFamily="49" charset="-122"/>
                <a:sym typeface="Symbol" panose="05050102010706020507" pitchFamily="18" charset="2"/>
              </a:rPr>
              <a:t>如何求取）</a:t>
            </a:r>
            <a:r>
              <a:rPr lang="en-US" altLang="zh-CN" sz="2400" b="0" baseline="-25000" dirty="0">
                <a:latin typeface="+mn-lt"/>
                <a:ea typeface="黑体" panose="02010609060101010101" pitchFamily="49" charset="-122"/>
                <a:sym typeface="Symbol" panose="05050102010706020507" pitchFamily="18" charset="2"/>
              </a:rPr>
              <a:t> </a:t>
            </a:r>
          </a:p>
          <a:p>
            <a:pPr lvl="2"/>
            <a:endParaRPr lang="zh-CN" altLang="en-US" sz="2400" b="0" dirty="0">
              <a:solidFill>
                <a:srgbClr val="C00000"/>
              </a:solidFill>
              <a:latin typeface="+mn-lt"/>
              <a:ea typeface="黑体" panose="02010609060101010101" pitchFamily="49" charset="-122"/>
            </a:endParaRPr>
          </a:p>
          <a:p>
            <a:pPr lvl="2"/>
            <a:endParaRPr lang="zh-CN" altLang="en-US" dirty="0"/>
          </a:p>
        </p:txBody>
      </p:sp>
      <p:sp>
        <p:nvSpPr>
          <p:cNvPr id="4" name="灯片编号占位符 3">
            <a:extLst>
              <a:ext uri="{FF2B5EF4-FFF2-40B4-BE49-F238E27FC236}">
                <a16:creationId xmlns:a16="http://schemas.microsoft.com/office/drawing/2014/main" id="{73FB53E2-C499-489E-B9C2-5601FB0BFFE3}"/>
              </a:ext>
            </a:extLst>
          </p:cNvPr>
          <p:cNvSpPr>
            <a:spLocks noGrp="1"/>
          </p:cNvSpPr>
          <p:nvPr>
            <p:ph type="sldNum" sz="quarter" idx="12"/>
          </p:nvPr>
        </p:nvSpPr>
        <p:spPr/>
        <p:txBody>
          <a:bodyPr/>
          <a:lstStyle/>
          <a:p>
            <a:pPr>
              <a:defRPr/>
            </a:pPr>
            <a:fld id="{BBAC5825-1D12-4EE6-8F09-D4CDC8CB2D43}" type="slidenum">
              <a:rPr lang="en-US" altLang="zh-CN" smtClean="0"/>
              <a:pPr>
                <a:defRPr/>
              </a:pPr>
              <a:t>27</a:t>
            </a:fld>
            <a:endParaRPr lang="en-US" altLang="zh-CN" dirty="0"/>
          </a:p>
        </p:txBody>
      </p:sp>
      <p:grpSp>
        <p:nvGrpSpPr>
          <p:cNvPr id="20" name="组合 19">
            <a:extLst>
              <a:ext uri="{FF2B5EF4-FFF2-40B4-BE49-F238E27FC236}">
                <a16:creationId xmlns:a16="http://schemas.microsoft.com/office/drawing/2014/main" id="{36392FAD-A4EB-40A9-A9A6-9C35350A7863}"/>
              </a:ext>
            </a:extLst>
          </p:cNvPr>
          <p:cNvGrpSpPr/>
          <p:nvPr/>
        </p:nvGrpSpPr>
        <p:grpSpPr>
          <a:xfrm>
            <a:off x="947428" y="1849235"/>
            <a:ext cx="7994960" cy="2145501"/>
            <a:chOff x="911424" y="1528123"/>
            <a:chExt cx="7994960" cy="2145501"/>
          </a:xfrm>
        </p:grpSpPr>
        <p:graphicFrame>
          <p:nvGraphicFramePr>
            <p:cNvPr id="6" name="对象 5">
              <a:extLst>
                <a:ext uri="{FF2B5EF4-FFF2-40B4-BE49-F238E27FC236}">
                  <a16:creationId xmlns:a16="http://schemas.microsoft.com/office/drawing/2014/main" id="{943C0997-0E27-4CB3-BEEC-4DC7F89E9B74}"/>
                </a:ext>
              </a:extLst>
            </p:cNvPr>
            <p:cNvGraphicFramePr>
              <a:graphicFrameLocks noChangeAspect="1"/>
            </p:cNvGraphicFramePr>
            <p:nvPr>
              <p:extLst>
                <p:ext uri="{D42A27DB-BD31-4B8C-83A1-F6EECF244321}">
                  <p14:modId xmlns:p14="http://schemas.microsoft.com/office/powerpoint/2010/main" val="427522899"/>
                </p:ext>
              </p:extLst>
            </p:nvPr>
          </p:nvGraphicFramePr>
          <p:xfrm>
            <a:off x="5195900" y="1528123"/>
            <a:ext cx="3312368" cy="1143636"/>
          </p:xfrm>
          <a:graphic>
            <a:graphicData uri="http://schemas.openxmlformats.org/presentationml/2006/ole">
              <mc:AlternateContent xmlns:mc="http://schemas.openxmlformats.org/markup-compatibility/2006">
                <mc:Choice xmlns:v="urn:schemas-microsoft-com:vml" Requires="v">
                  <p:oleObj spid="_x0000_s155832" name="AxMath" r:id="rId4" imgW="1393920" imgH="481680" progId="Equation.AxMath">
                    <p:embed/>
                  </p:oleObj>
                </mc:Choice>
                <mc:Fallback>
                  <p:oleObj name="AxMath" r:id="rId4" imgW="1393920" imgH="481680" progId="Equation.AxMath">
                    <p:embed/>
                    <p:pic>
                      <p:nvPicPr>
                        <p:cNvPr id="0" name=""/>
                        <p:cNvPicPr/>
                        <p:nvPr/>
                      </p:nvPicPr>
                      <p:blipFill>
                        <a:blip r:embed="rId5"/>
                        <a:stretch>
                          <a:fillRect/>
                        </a:stretch>
                      </p:blipFill>
                      <p:spPr>
                        <a:xfrm>
                          <a:off x="5195900" y="1528123"/>
                          <a:ext cx="3312368" cy="1143636"/>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578A3575-5013-45A0-B370-A2FE7FCEEB4E}"/>
                </a:ext>
              </a:extLst>
            </p:cNvPr>
            <p:cNvGraphicFramePr>
              <a:graphicFrameLocks noChangeAspect="1"/>
            </p:cNvGraphicFramePr>
            <p:nvPr>
              <p:extLst>
                <p:ext uri="{D42A27DB-BD31-4B8C-83A1-F6EECF244321}">
                  <p14:modId xmlns:p14="http://schemas.microsoft.com/office/powerpoint/2010/main" val="1679668066"/>
                </p:ext>
              </p:extLst>
            </p:nvPr>
          </p:nvGraphicFramePr>
          <p:xfrm>
            <a:off x="911424" y="2852936"/>
            <a:ext cx="3063364" cy="820688"/>
          </p:xfrm>
          <a:graphic>
            <a:graphicData uri="http://schemas.openxmlformats.org/presentationml/2006/ole">
              <mc:AlternateContent xmlns:mc="http://schemas.openxmlformats.org/markup-compatibility/2006">
                <mc:Choice xmlns:v="urn:schemas-microsoft-com:vml" Requires="v">
                  <p:oleObj spid="_x0000_s155833" name="AxMath" r:id="rId6" imgW="1796040" imgH="481680" progId="Equation.AxMath">
                    <p:embed/>
                  </p:oleObj>
                </mc:Choice>
                <mc:Fallback>
                  <p:oleObj name="AxMath" r:id="rId6" imgW="1796040" imgH="481680" progId="Equation.AxMath">
                    <p:embed/>
                    <p:pic>
                      <p:nvPicPr>
                        <p:cNvPr id="0" name=""/>
                        <p:cNvPicPr/>
                        <p:nvPr/>
                      </p:nvPicPr>
                      <p:blipFill>
                        <a:blip r:embed="rId7"/>
                        <a:stretch>
                          <a:fillRect/>
                        </a:stretch>
                      </p:blipFill>
                      <p:spPr>
                        <a:xfrm>
                          <a:off x="911424" y="2852936"/>
                          <a:ext cx="3063364" cy="820688"/>
                        </a:xfrm>
                        <a:prstGeom prst="rect">
                          <a:avLst/>
                        </a:prstGeom>
                      </p:spPr>
                    </p:pic>
                  </p:oleObj>
                </mc:Fallback>
              </mc:AlternateContent>
            </a:graphicData>
          </a:graphic>
        </p:graphicFrame>
        <p:cxnSp>
          <p:nvCxnSpPr>
            <p:cNvPr id="15" name="直接箭头连接符 14">
              <a:extLst>
                <a:ext uri="{FF2B5EF4-FFF2-40B4-BE49-F238E27FC236}">
                  <a16:creationId xmlns:a16="http://schemas.microsoft.com/office/drawing/2014/main" id="{B5020063-21B1-4F24-B23A-0306E80205FE}"/>
                </a:ext>
              </a:extLst>
            </p:cNvPr>
            <p:cNvCxnSpPr/>
            <p:nvPr/>
          </p:nvCxnSpPr>
          <p:spPr bwMode="auto">
            <a:xfrm>
              <a:off x="4151784" y="3127648"/>
              <a:ext cx="756084" cy="0"/>
            </a:xfrm>
            <a:prstGeom prst="straightConnector1">
              <a:avLst/>
            </a:prstGeom>
            <a:noFill/>
            <a:ln w="9525" cap="flat" cmpd="sng" algn="ctr">
              <a:solidFill>
                <a:schemeClr val="tx1"/>
              </a:solidFill>
              <a:prstDash val="solid"/>
              <a:round/>
              <a:headEnd type="none" w="med" len="med"/>
              <a:tailEnd type="triangle"/>
            </a:ln>
            <a:effectLst/>
          </p:spPr>
        </p:cxnSp>
        <p:graphicFrame>
          <p:nvGraphicFramePr>
            <p:cNvPr id="16" name="对象 15">
              <a:extLst>
                <a:ext uri="{FF2B5EF4-FFF2-40B4-BE49-F238E27FC236}">
                  <a16:creationId xmlns:a16="http://schemas.microsoft.com/office/drawing/2014/main" id="{6CACFE8C-E796-4927-BAB8-0D67294A4E5E}"/>
                </a:ext>
              </a:extLst>
            </p:cNvPr>
            <p:cNvGraphicFramePr>
              <a:graphicFrameLocks noChangeAspect="1"/>
            </p:cNvGraphicFramePr>
            <p:nvPr>
              <p:extLst>
                <p:ext uri="{D42A27DB-BD31-4B8C-83A1-F6EECF244321}">
                  <p14:modId xmlns:p14="http://schemas.microsoft.com/office/powerpoint/2010/main" val="133536093"/>
                </p:ext>
              </p:extLst>
            </p:nvPr>
          </p:nvGraphicFramePr>
          <p:xfrm>
            <a:off x="5288471" y="2825313"/>
            <a:ext cx="3617913" cy="585788"/>
          </p:xfrm>
          <a:graphic>
            <a:graphicData uri="http://schemas.openxmlformats.org/presentationml/2006/ole">
              <mc:AlternateContent xmlns:mc="http://schemas.openxmlformats.org/markup-compatibility/2006">
                <mc:Choice xmlns:v="urn:schemas-microsoft-com:vml" Requires="v">
                  <p:oleObj spid="_x0000_s155834" name="AxMath" r:id="rId8" imgW="1837440" imgH="297000" progId="Equation.AxMath">
                    <p:embed/>
                  </p:oleObj>
                </mc:Choice>
                <mc:Fallback>
                  <p:oleObj name="AxMath" r:id="rId8" imgW="1837440" imgH="297000" progId="Equation.AxMath">
                    <p:embed/>
                    <p:pic>
                      <p:nvPicPr>
                        <p:cNvPr id="0" name=""/>
                        <p:cNvPicPr/>
                        <p:nvPr/>
                      </p:nvPicPr>
                      <p:blipFill>
                        <a:blip r:embed="rId9"/>
                        <a:stretch>
                          <a:fillRect/>
                        </a:stretch>
                      </p:blipFill>
                      <p:spPr>
                        <a:xfrm>
                          <a:off x="5288471" y="2825313"/>
                          <a:ext cx="3617913" cy="585788"/>
                        </a:xfrm>
                        <a:prstGeom prst="rect">
                          <a:avLst/>
                        </a:prstGeom>
                      </p:spPr>
                    </p:pic>
                  </p:oleObj>
                </mc:Fallback>
              </mc:AlternateContent>
            </a:graphicData>
          </a:graphic>
        </p:graphicFrame>
      </p:grpSp>
      <p:graphicFrame>
        <p:nvGraphicFramePr>
          <p:cNvPr id="18" name="对象 17">
            <a:extLst>
              <a:ext uri="{FF2B5EF4-FFF2-40B4-BE49-F238E27FC236}">
                <a16:creationId xmlns:a16="http://schemas.microsoft.com/office/drawing/2014/main" id="{C2AB9718-4F83-4597-A833-614DE2F7DC7F}"/>
              </a:ext>
            </a:extLst>
          </p:cNvPr>
          <p:cNvGraphicFramePr>
            <a:graphicFrameLocks noChangeAspect="1"/>
          </p:cNvGraphicFramePr>
          <p:nvPr>
            <p:extLst>
              <p:ext uri="{D42A27DB-BD31-4B8C-83A1-F6EECF244321}">
                <p14:modId xmlns:p14="http://schemas.microsoft.com/office/powerpoint/2010/main" val="3468491243"/>
              </p:ext>
            </p:extLst>
          </p:nvPr>
        </p:nvGraphicFramePr>
        <p:xfrm>
          <a:off x="5521007" y="4133662"/>
          <a:ext cx="4423519" cy="1279140"/>
        </p:xfrm>
        <a:graphic>
          <a:graphicData uri="http://schemas.openxmlformats.org/presentationml/2006/ole">
            <mc:AlternateContent xmlns:mc="http://schemas.openxmlformats.org/markup-compatibility/2006">
              <mc:Choice xmlns:v="urn:schemas-microsoft-com:vml" Requires="v">
                <p:oleObj spid="_x0000_s155835" name="AxMath" r:id="rId10" imgW="1641600" imgH="475200" progId="Equation.AxMath">
                  <p:embed/>
                </p:oleObj>
              </mc:Choice>
              <mc:Fallback>
                <p:oleObj name="AxMath" r:id="rId10" imgW="1641600" imgH="475200" progId="Equation.AxMath">
                  <p:embed/>
                  <p:pic>
                    <p:nvPicPr>
                      <p:cNvPr id="6" name="对象 5">
                        <a:extLst>
                          <a:ext uri="{FF2B5EF4-FFF2-40B4-BE49-F238E27FC236}">
                            <a16:creationId xmlns:a16="http://schemas.microsoft.com/office/drawing/2014/main" id="{7625773D-F17D-4A92-8DA3-09B7A3F4AB72}"/>
                          </a:ext>
                        </a:extLst>
                      </p:cNvPr>
                      <p:cNvPicPr/>
                      <p:nvPr/>
                    </p:nvPicPr>
                    <p:blipFill>
                      <a:blip r:embed="rId11"/>
                      <a:stretch>
                        <a:fillRect/>
                      </a:stretch>
                    </p:blipFill>
                    <p:spPr>
                      <a:xfrm>
                        <a:off x="5521007" y="4133662"/>
                        <a:ext cx="4423519" cy="1279140"/>
                      </a:xfrm>
                      <a:prstGeom prst="rect">
                        <a:avLst/>
                      </a:prstGeom>
                    </p:spPr>
                  </p:pic>
                </p:oleObj>
              </mc:Fallback>
            </mc:AlternateContent>
          </a:graphicData>
        </a:graphic>
      </p:graphicFrame>
      <p:sp>
        <p:nvSpPr>
          <p:cNvPr id="19" name="内容占位符 2">
            <a:extLst>
              <a:ext uri="{FF2B5EF4-FFF2-40B4-BE49-F238E27FC236}">
                <a16:creationId xmlns:a16="http://schemas.microsoft.com/office/drawing/2014/main" id="{98F805BB-6097-4282-AAC3-6D23020687AA}"/>
              </a:ext>
            </a:extLst>
          </p:cNvPr>
          <p:cNvSpPr txBox="1">
            <a:spLocks/>
          </p:cNvSpPr>
          <p:nvPr/>
        </p:nvSpPr>
        <p:spPr bwMode="auto">
          <a:xfrm>
            <a:off x="335360" y="4209196"/>
            <a:ext cx="10972800"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58775" indent="-358775" algn="l" rtl="0" eaLnBrk="1" fontAlgn="base" latinLnBrk="0" hangingPunct="1">
              <a:lnSpc>
                <a:spcPct val="100000"/>
              </a:lnSpc>
              <a:spcBef>
                <a:spcPts val="0"/>
              </a:spcBef>
              <a:spcAft>
                <a:spcPts val="600"/>
              </a:spcAft>
              <a:buClr>
                <a:schemeClr val="bg2"/>
              </a:buClr>
              <a:buSzPct val="75000"/>
              <a:buFont typeface="Wingdings" panose="05000000000000000000" pitchFamily="2" charset="2"/>
              <a:buChar char=""/>
              <a:defRPr sz="2800" b="1" i="0" baseline="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17550" indent="-358775" algn="l" rtl="0" eaLnBrk="1" fontAlgn="base" latinLnBrk="0" hangingPunct="1">
              <a:lnSpc>
                <a:spcPct val="100000"/>
              </a:lnSpc>
              <a:spcBef>
                <a:spcPts val="0"/>
              </a:spcBef>
              <a:spcAft>
                <a:spcPts val="600"/>
              </a:spcAft>
              <a:buClrTx/>
              <a:buSzPct val="75000"/>
              <a:buFont typeface="Wingdings" panose="05000000000000000000" pitchFamily="2" charset="2"/>
              <a:buChar char=""/>
              <a:defRPr sz="2400" b="0" i="0" baseline="0">
                <a:solidFill>
                  <a:schemeClr val="tx1"/>
                </a:solidFill>
                <a:latin typeface="Arial" panose="020B0604020202020204" pitchFamily="34" charset="0"/>
                <a:ea typeface="楷体" panose="02010609060101010101" pitchFamily="49" charset="-122"/>
                <a:cs typeface="Times New Roman" panose="02020603050405020304" pitchFamily="18" charset="0"/>
              </a:defRPr>
            </a:lvl2pPr>
            <a:lvl3pPr marL="984250" indent="-266700" algn="l" rtl="0" eaLnBrk="1" fontAlgn="base" latinLnBrk="0" hangingPunct="1">
              <a:lnSpc>
                <a:spcPct val="100000"/>
              </a:lnSpc>
              <a:spcBef>
                <a:spcPts val="0"/>
              </a:spcBef>
              <a:spcAft>
                <a:spcPts val="600"/>
              </a:spcAft>
              <a:buClr>
                <a:schemeClr val="bg2"/>
              </a:buClr>
              <a:buSzPct val="65000"/>
              <a:buFont typeface="Wingdings" panose="05000000000000000000" pitchFamily="2" charset="2"/>
              <a:buChar char="u"/>
              <a:defRPr sz="2200" b="0" i="0" baseline="0">
                <a:solidFill>
                  <a:schemeClr val="tx1"/>
                </a:solidFill>
                <a:latin typeface="Times New Roman" panose="02020603050405020304" pitchFamily="18" charset="0"/>
                <a:ea typeface="宋体" panose="02010600030101010101" pitchFamily="2" charset="-122"/>
              </a:defRPr>
            </a:lvl3pPr>
            <a:lvl4pPr marL="1249363" indent="-265113" algn="l" rtl="0" eaLnBrk="1" fontAlgn="base" latinLnBrk="0" hangingPunct="1">
              <a:lnSpc>
                <a:spcPct val="114000"/>
              </a:lnSpc>
              <a:spcBef>
                <a:spcPts val="0"/>
              </a:spcBef>
              <a:spcAft>
                <a:spcPts val="600"/>
              </a:spcAft>
              <a:buClr>
                <a:schemeClr val="accent2"/>
              </a:buClr>
              <a:buSzPct val="70000"/>
              <a:buFont typeface="Wingdings" panose="05000000000000000000" pitchFamily="2" charset="2"/>
              <a:buChar char="l"/>
              <a:tabLst>
                <a:tab pos="1249363" algn="l"/>
              </a:tabLst>
              <a:defRPr b="0" i="0" baseline="0">
                <a:solidFill>
                  <a:schemeClr val="tx1"/>
                </a:solidFill>
                <a:latin typeface="+mn-lt"/>
                <a:ea typeface="+mn-ea"/>
              </a:defRPr>
            </a:lvl4pPr>
            <a:lvl5pPr marL="1527175" indent="-277813" algn="l" rtl="0" eaLnBrk="1" fontAlgn="base" latinLnBrk="0" hangingPunct="1">
              <a:lnSpc>
                <a:spcPct val="114000"/>
              </a:lnSpc>
              <a:spcBef>
                <a:spcPts val="0"/>
              </a:spcBef>
              <a:spcAft>
                <a:spcPts val="600"/>
              </a:spcAft>
              <a:buClr>
                <a:schemeClr val="bg2"/>
              </a:buClr>
              <a:buFont typeface="Wingdings" panose="05000000000000000000" pitchFamily="2" charset="2"/>
              <a:buChar char="§"/>
              <a:defRPr b="0" i="0" baseline="0">
                <a:solidFill>
                  <a:schemeClr val="tx1"/>
                </a:solidFill>
                <a:latin typeface="+mn-lt"/>
                <a:ea typeface="+mn-ea"/>
              </a:defRPr>
            </a:lvl5pPr>
            <a:lvl6pPr marL="2514600" indent="-228600" algn="l" rtl="0" eaLnBrk="1" fontAlgn="base" hangingPunct="1">
              <a:lnSpc>
                <a:spcPct val="120000"/>
              </a:lnSpc>
              <a:spcBef>
                <a:spcPct val="3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eaLnBrk="1" fontAlgn="base" hangingPunct="1">
              <a:lnSpc>
                <a:spcPct val="120000"/>
              </a:lnSpc>
              <a:spcBef>
                <a:spcPct val="3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eaLnBrk="1" fontAlgn="base" hangingPunct="1">
              <a:lnSpc>
                <a:spcPct val="120000"/>
              </a:lnSpc>
              <a:spcBef>
                <a:spcPct val="3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eaLnBrk="1" fontAlgn="base" hangingPunct="1">
              <a:lnSpc>
                <a:spcPct val="120000"/>
              </a:lnSpc>
              <a:spcBef>
                <a:spcPct val="30000"/>
              </a:spcBef>
              <a:spcAft>
                <a:spcPct val="0"/>
              </a:spcAft>
              <a:buClr>
                <a:schemeClr val="bg2"/>
              </a:buClr>
              <a:buFont typeface="Wingdings" pitchFamily="2" charset="2"/>
              <a:buChar char="§"/>
              <a:defRPr sz="2000">
                <a:solidFill>
                  <a:schemeClr val="tx1"/>
                </a:solidFill>
                <a:latin typeface="+mn-lt"/>
                <a:ea typeface="+mn-ea"/>
              </a:defRPr>
            </a:lvl9pPr>
          </a:lstStyle>
          <a:p>
            <a:pPr lvl="1"/>
            <a:r>
              <a:rPr lang="en-US" altLang="zh-CN" dirty="0"/>
              <a:t>Chebyshev</a:t>
            </a:r>
            <a:r>
              <a:rPr lang="zh-CN" altLang="en-US" dirty="0"/>
              <a:t>滤波器</a:t>
            </a:r>
            <a:endParaRPr lang="en-US" altLang="zh-CN" kern="0" dirty="0">
              <a:solidFill>
                <a:srgbClr val="C00000"/>
              </a:solidFill>
              <a:latin typeface="+mn-lt"/>
              <a:ea typeface="黑体" panose="02010609060101010101" pitchFamily="49" charset="-122"/>
            </a:endParaRPr>
          </a:p>
          <a:p>
            <a:pPr lvl="2"/>
            <a:r>
              <a:rPr lang="zh-CN" altLang="en-US" kern="0" dirty="0">
                <a:latin typeface="+mn-lt"/>
                <a:ea typeface="黑体" panose="02010609060101010101" pitchFamily="49" charset="-122"/>
              </a:rPr>
              <a:t>参数</a:t>
            </a:r>
            <a:r>
              <a:rPr lang="en-US" altLang="zh-CN" sz="2400" i="1" kern="0" dirty="0">
                <a:latin typeface="+mn-lt"/>
                <a:ea typeface="黑体" panose="02010609060101010101" pitchFamily="49" charset="-122"/>
              </a:rPr>
              <a:t>N</a:t>
            </a:r>
            <a:r>
              <a:rPr lang="zh-CN" altLang="en-US" sz="2400" kern="0" dirty="0">
                <a:latin typeface="+mn-lt"/>
                <a:ea typeface="黑体" panose="02010609060101010101" pitchFamily="49" charset="-122"/>
              </a:rPr>
              <a:t>，</a:t>
            </a:r>
            <a:r>
              <a:rPr lang="zh-CN" altLang="en-US" sz="2400" i="1" kern="0" dirty="0">
                <a:latin typeface="+mn-lt"/>
                <a:ea typeface="黑体" panose="02010609060101010101" pitchFamily="49" charset="-122"/>
                <a:sym typeface="Symbol" panose="05050102010706020507" pitchFamily="18" charset="2"/>
              </a:rPr>
              <a:t></a:t>
            </a:r>
            <a:r>
              <a:rPr lang="en-US" altLang="zh-CN" sz="2400" kern="0" baseline="-25000" dirty="0">
                <a:latin typeface="+mn-lt"/>
                <a:ea typeface="黑体" panose="02010609060101010101" pitchFamily="49" charset="-122"/>
                <a:sym typeface="Symbol" panose="05050102010706020507" pitchFamily="18" charset="2"/>
              </a:rPr>
              <a:t>c</a:t>
            </a:r>
            <a:r>
              <a:rPr lang="zh-CN" altLang="en-US" sz="2400" kern="0" baseline="-25000" dirty="0">
                <a:latin typeface="+mn-lt"/>
                <a:ea typeface="黑体" panose="02010609060101010101" pitchFamily="49" charset="-122"/>
                <a:sym typeface="Symbol" panose="05050102010706020507" pitchFamily="18" charset="2"/>
              </a:rPr>
              <a:t>，</a:t>
            </a:r>
            <a:r>
              <a:rPr lang="en-US" altLang="zh-CN" sz="2800" kern="0" dirty="0">
                <a:latin typeface="+mn-lt"/>
                <a:ea typeface="黑体" panose="02010609060101010101" pitchFamily="49" charset="-122"/>
                <a:sym typeface="Symbol" panose="05050102010706020507" pitchFamily="18" charset="2"/>
              </a:rPr>
              <a:t>ɛ</a:t>
            </a:r>
            <a:r>
              <a:rPr lang="zh-CN" altLang="en-US" sz="2800" kern="0" dirty="0">
                <a:latin typeface="+mn-lt"/>
                <a:ea typeface="黑体" panose="02010609060101010101" pitchFamily="49" charset="-122"/>
                <a:sym typeface="Symbol" panose="05050102010706020507" pitchFamily="18" charset="2"/>
              </a:rPr>
              <a:t>（如何求取</a:t>
            </a:r>
            <a:r>
              <a:rPr lang="en-US" altLang="zh-CN" sz="2800" kern="0" dirty="0">
                <a:latin typeface="+mn-lt"/>
                <a:ea typeface="黑体" panose="02010609060101010101" pitchFamily="49" charset="-122"/>
                <a:sym typeface="Symbol" panose="05050102010706020507" pitchFamily="18" charset="2"/>
              </a:rPr>
              <a:t>)</a:t>
            </a:r>
            <a:endParaRPr lang="en-US" altLang="zh-CN" sz="2400" kern="0" dirty="0">
              <a:latin typeface="+mn-lt"/>
              <a:ea typeface="黑体" panose="02010609060101010101" pitchFamily="49" charset="-122"/>
              <a:sym typeface="Symbol" panose="05050102010706020507" pitchFamily="18" charset="2"/>
            </a:endParaRPr>
          </a:p>
          <a:p>
            <a:pPr lvl="2"/>
            <a:endParaRPr lang="en-US" altLang="zh-CN" sz="2400" kern="0" dirty="0">
              <a:latin typeface="+mn-lt"/>
              <a:ea typeface="黑体" panose="02010609060101010101" pitchFamily="49" charset="-122"/>
            </a:endParaRPr>
          </a:p>
          <a:p>
            <a:pPr lvl="2"/>
            <a:r>
              <a:rPr lang="zh-CN" altLang="en-US" sz="2400" kern="0" dirty="0">
                <a:latin typeface="+mn-lt"/>
                <a:ea typeface="黑体" panose="02010609060101010101" pitchFamily="49" charset="-122"/>
              </a:rPr>
              <a:t>怎么从参数写出</a:t>
            </a:r>
            <a:r>
              <a:rPr lang="en-US" altLang="zh-CN" sz="2400" kern="0" dirty="0">
                <a:latin typeface="+mn-lt"/>
                <a:ea typeface="黑体" panose="02010609060101010101" pitchFamily="49" charset="-122"/>
              </a:rPr>
              <a:t>Ha(s), </a:t>
            </a:r>
            <a:r>
              <a:rPr lang="zh-CN" altLang="en-US" sz="2400" kern="0" dirty="0">
                <a:latin typeface="+mn-lt"/>
                <a:ea typeface="黑体" panose="02010609060101010101" pitchFamily="49" charset="-122"/>
              </a:rPr>
              <a:t>有点难，自己把握 </a:t>
            </a:r>
          </a:p>
        </p:txBody>
      </p:sp>
      <p:sp>
        <p:nvSpPr>
          <p:cNvPr id="21" name="文本框 20">
            <a:extLst>
              <a:ext uri="{FF2B5EF4-FFF2-40B4-BE49-F238E27FC236}">
                <a16:creationId xmlns:a16="http://schemas.microsoft.com/office/drawing/2014/main" id="{BF826955-D1F0-434B-82F0-0426C560C129}"/>
              </a:ext>
            </a:extLst>
          </p:cNvPr>
          <p:cNvSpPr txBox="1"/>
          <p:nvPr/>
        </p:nvSpPr>
        <p:spPr>
          <a:xfrm>
            <a:off x="659396" y="1152694"/>
            <a:ext cx="7981672" cy="584775"/>
          </a:xfrm>
          <a:prstGeom prst="rect">
            <a:avLst/>
          </a:prstGeom>
          <a:noFill/>
        </p:spPr>
        <p:txBody>
          <a:bodyPr wrap="none" rtlCol="0">
            <a:spAutoFit/>
          </a:bodyPr>
          <a:lstStyle/>
          <a:p>
            <a:r>
              <a:rPr lang="zh-CN" altLang="en-US" sz="3200" b="0" dirty="0">
                <a:latin typeface="黑体" panose="02010609060101010101" pitchFamily="49" charset="-122"/>
                <a:ea typeface="黑体" panose="02010609060101010101" pitchFamily="49" charset="-122"/>
              </a:rPr>
              <a:t>根据低通约束条件获取对应的</a:t>
            </a:r>
            <a:r>
              <a:rPr lang="zh-CN" altLang="en-US" sz="3200" b="0" dirty="0">
                <a:solidFill>
                  <a:srgbClr val="FF0000"/>
                </a:solidFill>
                <a:latin typeface="黑体" panose="02010609060101010101" pitchFamily="49" charset="-122"/>
                <a:ea typeface="黑体" panose="02010609060101010101" pitchFamily="49" charset="-122"/>
              </a:rPr>
              <a:t>低通原型函数</a:t>
            </a:r>
          </a:p>
        </p:txBody>
      </p:sp>
      <p:graphicFrame>
        <p:nvGraphicFramePr>
          <p:cNvPr id="5" name="对象 4">
            <a:extLst>
              <a:ext uri="{FF2B5EF4-FFF2-40B4-BE49-F238E27FC236}">
                <a16:creationId xmlns:a16="http://schemas.microsoft.com/office/drawing/2014/main" id="{D6059777-E404-41D0-B148-FBB43E73E95A}"/>
              </a:ext>
            </a:extLst>
          </p:cNvPr>
          <p:cNvGraphicFramePr>
            <a:graphicFrameLocks noChangeAspect="1"/>
          </p:cNvGraphicFramePr>
          <p:nvPr>
            <p:extLst>
              <p:ext uri="{D42A27DB-BD31-4B8C-83A1-F6EECF244321}">
                <p14:modId xmlns:p14="http://schemas.microsoft.com/office/powerpoint/2010/main" val="3548208923"/>
              </p:ext>
            </p:extLst>
          </p:nvPr>
        </p:nvGraphicFramePr>
        <p:xfrm>
          <a:off x="7415559" y="5338842"/>
          <a:ext cx="3860756" cy="882382"/>
        </p:xfrm>
        <a:graphic>
          <a:graphicData uri="http://schemas.openxmlformats.org/presentationml/2006/ole">
            <mc:AlternateContent xmlns:mc="http://schemas.openxmlformats.org/markup-compatibility/2006">
              <mc:Choice xmlns:v="urn:schemas-microsoft-com:vml" Requires="v">
                <p:oleObj spid="_x0000_s155836" name="AxMath" r:id="rId12" imgW="2257200" imgH="515520" progId="Equation.AxMath">
                  <p:embed/>
                </p:oleObj>
              </mc:Choice>
              <mc:Fallback>
                <p:oleObj name="AxMath" r:id="rId12" imgW="2257200" imgH="515520" progId="Equation.AxMath">
                  <p:embed/>
                  <p:pic>
                    <p:nvPicPr>
                      <p:cNvPr id="0" name=""/>
                      <p:cNvPicPr/>
                      <p:nvPr/>
                    </p:nvPicPr>
                    <p:blipFill>
                      <a:blip r:embed="rId13"/>
                      <a:stretch>
                        <a:fillRect/>
                      </a:stretch>
                    </p:blipFill>
                    <p:spPr>
                      <a:xfrm>
                        <a:off x="7415559" y="5338842"/>
                        <a:ext cx="3860756" cy="882382"/>
                      </a:xfrm>
                      <a:prstGeom prst="rect">
                        <a:avLst/>
                      </a:prstGeom>
                    </p:spPr>
                  </p:pic>
                </p:oleObj>
              </mc:Fallback>
            </mc:AlternateContent>
          </a:graphicData>
        </a:graphic>
      </p:graphicFrame>
    </p:spTree>
    <p:extLst>
      <p:ext uri="{BB962C8B-B14F-4D97-AF65-F5344CB8AC3E}">
        <p14:creationId xmlns:p14="http://schemas.microsoft.com/office/powerpoint/2010/main" val="1813624801"/>
      </p:ext>
    </p:extLst>
  </p:cSld>
  <p:clrMapOvr>
    <a:masterClrMapping/>
  </p:clrMapOvr>
  <p:transition spd="med">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DC3B71-4DB8-4C81-BD34-051D74ED9699}"/>
              </a:ext>
            </a:extLst>
          </p:cNvPr>
          <p:cNvSpPr>
            <a:spLocks noGrp="1"/>
          </p:cNvSpPr>
          <p:nvPr>
            <p:ph type="title"/>
          </p:nvPr>
        </p:nvSpPr>
        <p:spPr/>
        <p:txBody>
          <a:bodyPr/>
          <a:lstStyle/>
          <a:p>
            <a:r>
              <a:rPr lang="en-US" altLang="zh-CN" dirty="0"/>
              <a:t>IIR</a:t>
            </a:r>
            <a:r>
              <a:rPr lang="zh-CN" altLang="en-US" dirty="0"/>
              <a:t>滤波器</a:t>
            </a:r>
            <a:r>
              <a:rPr lang="en-US" altLang="zh-CN" dirty="0"/>
              <a:t>-</a:t>
            </a:r>
            <a:r>
              <a:rPr lang="zh-CN" altLang="en-US" dirty="0"/>
              <a:t>模拟频域频带变换</a:t>
            </a:r>
          </a:p>
        </p:txBody>
      </p:sp>
      <p:sp>
        <p:nvSpPr>
          <p:cNvPr id="3" name="内容占位符 2">
            <a:extLst>
              <a:ext uri="{FF2B5EF4-FFF2-40B4-BE49-F238E27FC236}">
                <a16:creationId xmlns:a16="http://schemas.microsoft.com/office/drawing/2014/main" id="{C786BE7E-0687-4E0C-BB5D-A29712267347}"/>
              </a:ext>
            </a:extLst>
          </p:cNvPr>
          <p:cNvSpPr>
            <a:spLocks noGrp="1"/>
          </p:cNvSpPr>
          <p:nvPr>
            <p:ph idx="1"/>
          </p:nvPr>
        </p:nvSpPr>
        <p:spPr/>
        <p:txBody>
          <a:bodyPr>
            <a:normAutofit/>
          </a:bodyPr>
          <a:lstStyle/>
          <a:p>
            <a:pPr>
              <a:lnSpc>
                <a:spcPct val="110000"/>
              </a:lnSpc>
            </a:pPr>
            <a:r>
              <a:rPr lang="zh-CN" altLang="en-US" sz="2800" b="1" dirty="0">
                <a:solidFill>
                  <a:srgbClr val="0000FF"/>
                </a:solidFill>
              </a:rPr>
              <a:t>归一化模拟低通滤波器</a:t>
            </a:r>
            <a:r>
              <a:rPr lang="zh-CN" altLang="en-US" sz="2800" b="1" dirty="0">
                <a:solidFill>
                  <a:srgbClr val="C00000"/>
                </a:solidFill>
              </a:rPr>
              <a:t>转换成</a:t>
            </a:r>
            <a:r>
              <a:rPr lang="zh-CN" altLang="en-US" sz="2800" b="1" dirty="0"/>
              <a:t>模拟低通、高通、带通、带阻滤波器</a:t>
            </a:r>
            <a:endParaRPr lang="en-US" altLang="zh-CN" sz="2800" b="1" dirty="0"/>
          </a:p>
          <a:p>
            <a:pPr lvl="1">
              <a:lnSpc>
                <a:spcPct val="110000"/>
              </a:lnSpc>
            </a:pPr>
            <a:r>
              <a:rPr lang="zh-CN" altLang="en-US" dirty="0"/>
              <a:t>频率，复频率，系统函数，频率响应</a:t>
            </a:r>
            <a:endParaRPr lang="en-US" altLang="zh-CN" dirty="0"/>
          </a:p>
          <a:p>
            <a:pPr lvl="2">
              <a:lnSpc>
                <a:spcPct val="110000"/>
              </a:lnSpc>
            </a:pPr>
            <a:r>
              <a:rPr lang="zh-CN" altLang="en-US" dirty="0"/>
              <a:t>归一化模拟低通：                                          </a:t>
            </a:r>
            <a:endParaRPr lang="en-US" altLang="zh-CN" dirty="0"/>
          </a:p>
          <a:p>
            <a:pPr lvl="2">
              <a:lnSpc>
                <a:spcPct val="110000"/>
              </a:lnSpc>
            </a:pPr>
            <a:r>
              <a:rPr lang="zh-CN" altLang="en-US" dirty="0"/>
              <a:t>目标滤波器：</a:t>
            </a:r>
            <a:endParaRPr lang="en-US" altLang="zh-CN" dirty="0"/>
          </a:p>
          <a:p>
            <a:pPr lvl="1">
              <a:lnSpc>
                <a:spcPct val="110000"/>
              </a:lnSpc>
            </a:pPr>
            <a:endParaRPr lang="en-US" altLang="zh-CN" dirty="0"/>
          </a:p>
          <a:p>
            <a:pPr lvl="1">
              <a:lnSpc>
                <a:spcPct val="110000"/>
              </a:lnSpc>
            </a:pPr>
            <a:endParaRPr lang="en-US" altLang="zh-CN" dirty="0"/>
          </a:p>
        </p:txBody>
      </p:sp>
      <p:sp>
        <p:nvSpPr>
          <p:cNvPr id="4" name="灯片编号占位符 3">
            <a:extLst>
              <a:ext uri="{FF2B5EF4-FFF2-40B4-BE49-F238E27FC236}">
                <a16:creationId xmlns:a16="http://schemas.microsoft.com/office/drawing/2014/main" id="{EAFACE5C-BDE6-4257-87AE-976AC312E08C}"/>
              </a:ext>
            </a:extLst>
          </p:cNvPr>
          <p:cNvSpPr>
            <a:spLocks noGrp="1"/>
          </p:cNvSpPr>
          <p:nvPr>
            <p:ph type="sldNum" sz="quarter" idx="12"/>
          </p:nvPr>
        </p:nvSpPr>
        <p:spPr/>
        <p:txBody>
          <a:bodyPr/>
          <a:lstStyle/>
          <a:p>
            <a:pPr>
              <a:defRPr/>
            </a:pPr>
            <a:fld id="{BBAC5825-1D12-4EE6-8F09-D4CDC8CB2D43}" type="slidenum">
              <a:rPr lang="en-US" altLang="zh-CN" smtClean="0"/>
              <a:pPr>
                <a:defRPr/>
              </a:pPr>
              <a:t>28</a:t>
            </a:fld>
            <a:endParaRPr lang="en-US" altLang="zh-CN" dirty="0"/>
          </a:p>
        </p:txBody>
      </p:sp>
      <p:graphicFrame>
        <p:nvGraphicFramePr>
          <p:cNvPr id="7" name="对象 6">
            <a:extLst>
              <a:ext uri="{FF2B5EF4-FFF2-40B4-BE49-F238E27FC236}">
                <a16:creationId xmlns:a16="http://schemas.microsoft.com/office/drawing/2014/main" id="{F59946F4-600D-4B81-B3BF-1D3431DF90E8}"/>
              </a:ext>
            </a:extLst>
          </p:cNvPr>
          <p:cNvGraphicFramePr>
            <a:graphicFrameLocks noChangeAspect="1"/>
          </p:cNvGraphicFramePr>
          <p:nvPr>
            <p:extLst>
              <p:ext uri="{D42A27DB-BD31-4B8C-83A1-F6EECF244321}">
                <p14:modId xmlns:p14="http://schemas.microsoft.com/office/powerpoint/2010/main" val="1706531412"/>
              </p:ext>
            </p:extLst>
          </p:nvPr>
        </p:nvGraphicFramePr>
        <p:xfrm>
          <a:off x="3760788" y="2312988"/>
          <a:ext cx="3043237" cy="550862"/>
        </p:xfrm>
        <a:graphic>
          <a:graphicData uri="http://schemas.openxmlformats.org/presentationml/2006/ole">
            <mc:AlternateContent xmlns:mc="http://schemas.openxmlformats.org/markup-compatibility/2006">
              <mc:Choice xmlns:v="urn:schemas-microsoft-com:vml" Requires="v">
                <p:oleObj spid="_x0000_s157872" name="AxMath" r:id="rId4" imgW="1336680" imgH="240840" progId="Equation.AxMath">
                  <p:embed/>
                </p:oleObj>
              </mc:Choice>
              <mc:Fallback>
                <p:oleObj name="AxMath" r:id="rId4" imgW="1336680" imgH="240840" progId="Equation.AxMath">
                  <p:embed/>
                  <p:pic>
                    <p:nvPicPr>
                      <p:cNvPr id="0" name=""/>
                      <p:cNvPicPr/>
                      <p:nvPr/>
                    </p:nvPicPr>
                    <p:blipFill>
                      <a:blip r:embed="rId5"/>
                      <a:stretch>
                        <a:fillRect/>
                      </a:stretch>
                    </p:blipFill>
                    <p:spPr>
                      <a:xfrm>
                        <a:off x="3760788" y="2312988"/>
                        <a:ext cx="3043237" cy="550862"/>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234AB530-1D53-427B-B155-7BD38BA1A4BB}"/>
              </a:ext>
            </a:extLst>
          </p:cNvPr>
          <p:cNvGraphicFramePr>
            <a:graphicFrameLocks noChangeAspect="1"/>
          </p:cNvGraphicFramePr>
          <p:nvPr>
            <p:extLst>
              <p:ext uri="{D42A27DB-BD31-4B8C-83A1-F6EECF244321}">
                <p14:modId xmlns:p14="http://schemas.microsoft.com/office/powerpoint/2010/main" val="1330991748"/>
              </p:ext>
            </p:extLst>
          </p:nvPr>
        </p:nvGraphicFramePr>
        <p:xfrm>
          <a:off x="3373554" y="2849835"/>
          <a:ext cx="2735262" cy="474663"/>
        </p:xfrm>
        <a:graphic>
          <a:graphicData uri="http://schemas.openxmlformats.org/presentationml/2006/ole">
            <mc:AlternateContent xmlns:mc="http://schemas.openxmlformats.org/markup-compatibility/2006">
              <mc:Choice xmlns:v="urn:schemas-microsoft-com:vml" Requires="v">
                <p:oleObj spid="_x0000_s157873" name="AxMath" r:id="rId6" imgW="1201680" imgH="208440" progId="Equation.AxMath">
                  <p:embed/>
                </p:oleObj>
              </mc:Choice>
              <mc:Fallback>
                <p:oleObj name="AxMath" r:id="rId6" imgW="1201680" imgH="208440" progId="Equation.AxMath">
                  <p:embed/>
                  <p:pic>
                    <p:nvPicPr>
                      <p:cNvPr id="7" name="对象 6">
                        <a:extLst>
                          <a:ext uri="{FF2B5EF4-FFF2-40B4-BE49-F238E27FC236}">
                            <a16:creationId xmlns:a16="http://schemas.microsoft.com/office/drawing/2014/main" id="{F59946F4-600D-4B81-B3BF-1D3431DF90E8}"/>
                          </a:ext>
                        </a:extLst>
                      </p:cNvPr>
                      <p:cNvPicPr/>
                      <p:nvPr/>
                    </p:nvPicPr>
                    <p:blipFill>
                      <a:blip r:embed="rId7"/>
                      <a:stretch>
                        <a:fillRect/>
                      </a:stretch>
                    </p:blipFill>
                    <p:spPr>
                      <a:xfrm>
                        <a:off x="3373554" y="2849835"/>
                        <a:ext cx="2735262" cy="474663"/>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99730B44-8D9A-49FE-9E4C-DC9DDA346637}"/>
              </a:ext>
            </a:extLst>
          </p:cNvPr>
          <p:cNvGraphicFramePr>
            <a:graphicFrameLocks noChangeAspect="1"/>
          </p:cNvGraphicFramePr>
          <p:nvPr>
            <p:extLst>
              <p:ext uri="{D42A27DB-BD31-4B8C-83A1-F6EECF244321}">
                <p14:modId xmlns:p14="http://schemas.microsoft.com/office/powerpoint/2010/main" val="1096019604"/>
              </p:ext>
            </p:extLst>
          </p:nvPr>
        </p:nvGraphicFramePr>
        <p:xfrm>
          <a:off x="6996100" y="1998957"/>
          <a:ext cx="3857625" cy="1322387"/>
        </p:xfrm>
        <a:graphic>
          <a:graphicData uri="http://schemas.openxmlformats.org/presentationml/2006/ole">
            <mc:AlternateContent xmlns:mc="http://schemas.openxmlformats.org/markup-compatibility/2006">
              <mc:Choice xmlns:v="urn:schemas-microsoft-com:vml" Requires="v">
                <p:oleObj spid="_x0000_s157874" name="AxMath" r:id="rId8" imgW="2153520" imgH="737640" progId="Equation.AxMath">
                  <p:embed/>
                </p:oleObj>
              </mc:Choice>
              <mc:Fallback>
                <p:oleObj name="AxMath" r:id="rId8" imgW="2153520" imgH="737640" progId="Equation.AxMath">
                  <p:embed/>
                  <p:pic>
                    <p:nvPicPr>
                      <p:cNvPr id="0" name=""/>
                      <p:cNvPicPr/>
                      <p:nvPr/>
                    </p:nvPicPr>
                    <p:blipFill>
                      <a:blip r:embed="rId9"/>
                      <a:stretch>
                        <a:fillRect/>
                      </a:stretch>
                    </p:blipFill>
                    <p:spPr>
                      <a:xfrm>
                        <a:off x="6996100" y="1998957"/>
                        <a:ext cx="3857625" cy="1322387"/>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2F8D248B-9331-4CB2-AA64-4632E250B7ED}"/>
              </a:ext>
            </a:extLst>
          </p:cNvPr>
          <p:cNvGraphicFramePr>
            <a:graphicFrameLocks noChangeAspect="1"/>
          </p:cNvGraphicFramePr>
          <p:nvPr>
            <p:extLst>
              <p:ext uri="{D42A27DB-BD31-4B8C-83A1-F6EECF244321}">
                <p14:modId xmlns:p14="http://schemas.microsoft.com/office/powerpoint/2010/main" val="1343274818"/>
              </p:ext>
            </p:extLst>
          </p:nvPr>
        </p:nvGraphicFramePr>
        <p:xfrm>
          <a:off x="2541588" y="2495550"/>
          <a:ext cx="87312" cy="287338"/>
        </p:xfrm>
        <a:graphic>
          <a:graphicData uri="http://schemas.openxmlformats.org/presentationml/2006/ole">
            <mc:AlternateContent xmlns:mc="http://schemas.openxmlformats.org/markup-compatibility/2006">
              <mc:Choice xmlns:v="urn:schemas-microsoft-com:vml" Requires="v">
                <p:oleObj spid="_x0000_s157875" name="AxMath" r:id="rId10" imgW="87840" imgH="287280" progId="Equation.AxMath">
                  <p:embed/>
                </p:oleObj>
              </mc:Choice>
              <mc:Fallback>
                <p:oleObj name="AxMath" r:id="rId10" imgW="87840" imgH="287280" progId="Equation.AxMath">
                  <p:embed/>
                  <p:pic>
                    <p:nvPicPr>
                      <p:cNvPr id="0" name=""/>
                      <p:cNvPicPr/>
                      <p:nvPr/>
                    </p:nvPicPr>
                    <p:blipFill>
                      <a:blip r:embed="rId11"/>
                      <a:stretch>
                        <a:fillRect/>
                      </a:stretch>
                    </p:blipFill>
                    <p:spPr>
                      <a:xfrm>
                        <a:off x="2541588" y="2495550"/>
                        <a:ext cx="87312" cy="287338"/>
                      </a:xfrm>
                      <a:prstGeom prst="rect">
                        <a:avLst/>
                      </a:prstGeom>
                    </p:spPr>
                  </p:pic>
                </p:oleObj>
              </mc:Fallback>
            </mc:AlternateContent>
          </a:graphicData>
        </a:graphic>
      </p:graphicFrame>
      <p:pic>
        <p:nvPicPr>
          <p:cNvPr id="18" name="图片 17">
            <a:extLst>
              <a:ext uri="{FF2B5EF4-FFF2-40B4-BE49-F238E27FC236}">
                <a16:creationId xmlns:a16="http://schemas.microsoft.com/office/drawing/2014/main" id="{027C7BBE-CBD8-4780-AB2D-535626795AD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11524" y="3385205"/>
            <a:ext cx="7329512" cy="3393821"/>
          </a:xfrm>
          <a:prstGeom prst="rect">
            <a:avLst/>
          </a:prstGeom>
        </p:spPr>
      </p:pic>
    </p:spTree>
    <p:extLst>
      <p:ext uri="{BB962C8B-B14F-4D97-AF65-F5344CB8AC3E}">
        <p14:creationId xmlns:p14="http://schemas.microsoft.com/office/powerpoint/2010/main" val="830532357"/>
      </p:ext>
    </p:extLst>
  </p:cSld>
  <p:clrMapOvr>
    <a:masterClrMapping/>
  </p:clrMapOvr>
  <p:transition spd="med">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02FB54-5425-4682-B270-C535138D9090}"/>
              </a:ext>
            </a:extLst>
          </p:cNvPr>
          <p:cNvSpPr>
            <a:spLocks noGrp="1"/>
          </p:cNvSpPr>
          <p:nvPr>
            <p:ph type="title"/>
          </p:nvPr>
        </p:nvSpPr>
        <p:spPr/>
        <p:txBody>
          <a:bodyPr>
            <a:normAutofit/>
          </a:bodyPr>
          <a:lstStyle/>
          <a:p>
            <a:r>
              <a:rPr lang="en-US" altLang="zh-CN" dirty="0"/>
              <a:t>IIR</a:t>
            </a:r>
            <a:r>
              <a:rPr lang="zh-CN" altLang="en-US" dirty="0"/>
              <a:t>滤波器设计</a:t>
            </a:r>
            <a:r>
              <a:rPr lang="en-US" altLang="zh-CN" dirty="0"/>
              <a:t>-S</a:t>
            </a:r>
            <a:r>
              <a:rPr lang="zh-CN" altLang="en-US" dirty="0"/>
              <a:t>平面与</a:t>
            </a:r>
            <a:r>
              <a:rPr lang="en-US" altLang="zh-CN" dirty="0"/>
              <a:t>Z</a:t>
            </a:r>
            <a:r>
              <a:rPr lang="zh-CN" altLang="en-US" dirty="0"/>
              <a:t>平面的映射</a:t>
            </a:r>
          </a:p>
        </p:txBody>
      </p:sp>
      <p:sp>
        <p:nvSpPr>
          <p:cNvPr id="3" name="内容占位符 2">
            <a:extLst>
              <a:ext uri="{FF2B5EF4-FFF2-40B4-BE49-F238E27FC236}">
                <a16:creationId xmlns:a16="http://schemas.microsoft.com/office/drawing/2014/main" id="{291A4870-9692-4796-A39C-BF1FED3A0233}"/>
              </a:ext>
            </a:extLst>
          </p:cNvPr>
          <p:cNvSpPr>
            <a:spLocks noGrp="1"/>
          </p:cNvSpPr>
          <p:nvPr>
            <p:ph idx="1"/>
          </p:nvPr>
        </p:nvSpPr>
        <p:spPr/>
        <p:txBody>
          <a:bodyPr>
            <a:normAutofit lnSpcReduction="10000"/>
          </a:bodyPr>
          <a:lstStyle/>
          <a:p>
            <a:r>
              <a:rPr lang="zh-CN" altLang="en-US" dirty="0"/>
              <a:t>冲激响应不变变换法</a:t>
            </a:r>
            <a:endParaRPr lang="en-US" altLang="zh-CN" dirty="0"/>
          </a:p>
          <a:p>
            <a:pPr lvl="1"/>
            <a:r>
              <a:rPr lang="zh-CN" altLang="en-US" dirty="0"/>
              <a:t>目标：数字滤波器单位响应接近模拟滤波器单位冲激响应</a:t>
            </a:r>
            <a:endParaRPr lang="en-US" altLang="zh-CN" dirty="0"/>
          </a:p>
          <a:p>
            <a:pPr lvl="1"/>
            <a:r>
              <a:rPr lang="zh-CN" altLang="en-US" dirty="0"/>
              <a:t>解决途径：</a:t>
            </a:r>
            <a:endParaRPr lang="en-US" altLang="zh-CN" dirty="0"/>
          </a:p>
          <a:p>
            <a:pPr lvl="1"/>
            <a:endParaRPr lang="en-US" altLang="zh-CN" dirty="0"/>
          </a:p>
          <a:p>
            <a:pPr lvl="1"/>
            <a:endParaRPr lang="en-US" altLang="zh-CN" dirty="0"/>
          </a:p>
          <a:p>
            <a:pPr lvl="1"/>
            <a:r>
              <a:rPr lang="zh-CN" altLang="en-US" dirty="0"/>
              <a:t>零极点映射关系：</a:t>
            </a:r>
            <a:endParaRPr lang="en-US" altLang="zh-CN" dirty="0"/>
          </a:p>
          <a:p>
            <a:pPr lvl="1"/>
            <a:r>
              <a:rPr lang="zh-CN" altLang="en-US" dirty="0"/>
              <a:t>频率映射关系：</a:t>
            </a:r>
            <a:endParaRPr lang="en-US" altLang="zh-CN" dirty="0"/>
          </a:p>
          <a:p>
            <a:r>
              <a:rPr lang="zh-CN" altLang="en-US" dirty="0"/>
              <a:t>不足点：</a:t>
            </a:r>
          </a:p>
          <a:p>
            <a:pPr lvl="1">
              <a:lnSpc>
                <a:spcPct val="120000"/>
              </a:lnSpc>
            </a:pPr>
            <a:r>
              <a:rPr lang="zh-CN" altLang="en-US" dirty="0">
                <a:solidFill>
                  <a:srgbClr val="0000FF"/>
                </a:solidFill>
              </a:rPr>
              <a:t>只适用于并联结构的系统函数</a:t>
            </a:r>
            <a:r>
              <a:rPr lang="en-US" altLang="zh-CN" dirty="0">
                <a:solidFill>
                  <a:srgbClr val="0000FF"/>
                </a:solidFill>
              </a:rPr>
              <a:t>,</a:t>
            </a:r>
            <a:r>
              <a:rPr lang="zh-CN" altLang="en-US" dirty="0">
                <a:solidFill>
                  <a:srgbClr val="0000FF"/>
                </a:solidFill>
              </a:rPr>
              <a:t>严格地说，可写成有理分式的系统响应</a:t>
            </a:r>
          </a:p>
          <a:p>
            <a:pPr lvl="1">
              <a:lnSpc>
                <a:spcPct val="120000"/>
              </a:lnSpc>
            </a:pPr>
            <a:r>
              <a:rPr lang="zh-CN" altLang="en-US" b="1" dirty="0">
                <a:latin typeface="+mn-lt"/>
                <a:ea typeface="+mn-ea"/>
              </a:rPr>
              <a:t>存在混叠现象</a:t>
            </a:r>
            <a:r>
              <a:rPr lang="zh-CN" altLang="en-US" dirty="0">
                <a:latin typeface="+mn-lt"/>
                <a:ea typeface="+mn-ea"/>
              </a:rPr>
              <a:t>：</a:t>
            </a:r>
            <a:r>
              <a:rPr lang="en-US" altLang="zh-CN" i="1" dirty="0">
                <a:latin typeface="+mn-lt"/>
                <a:ea typeface="+mn-ea"/>
              </a:rPr>
              <a:t>s </a:t>
            </a:r>
            <a:r>
              <a:rPr lang="zh-CN" altLang="en-US" dirty="0">
                <a:latin typeface="+mn-lt"/>
                <a:ea typeface="+mn-ea"/>
              </a:rPr>
              <a:t>平面虚轴被</a:t>
            </a:r>
            <a:r>
              <a:rPr lang="zh-CN" altLang="en-US" dirty="0">
                <a:solidFill>
                  <a:srgbClr val="C00000"/>
                </a:solidFill>
                <a:latin typeface="+mn-lt"/>
                <a:ea typeface="+mn-ea"/>
              </a:rPr>
              <a:t>周期性地分段映射</a:t>
            </a:r>
            <a:r>
              <a:rPr lang="zh-CN" altLang="en-US" dirty="0">
                <a:latin typeface="+mn-lt"/>
                <a:ea typeface="+mn-ea"/>
              </a:rPr>
              <a:t>到 </a:t>
            </a:r>
            <a:r>
              <a:rPr lang="en-US" altLang="zh-CN" dirty="0">
                <a:latin typeface="+mn-lt"/>
                <a:ea typeface="+mn-ea"/>
              </a:rPr>
              <a:t>z </a:t>
            </a:r>
            <a:r>
              <a:rPr lang="zh-CN" altLang="en-US" dirty="0">
                <a:latin typeface="+mn-lt"/>
                <a:ea typeface="+mn-ea"/>
              </a:rPr>
              <a:t>平面单位圆上</a:t>
            </a:r>
            <a:endParaRPr lang="en-US" altLang="zh-CN" dirty="0">
              <a:latin typeface="+mn-lt"/>
              <a:ea typeface="+mn-ea"/>
            </a:endParaRPr>
          </a:p>
          <a:p>
            <a:pPr lvl="1">
              <a:lnSpc>
                <a:spcPct val="120000"/>
              </a:lnSpc>
            </a:pPr>
            <a:r>
              <a:rPr lang="zh-CN" altLang="en-US" dirty="0">
                <a:solidFill>
                  <a:srgbClr val="C00000"/>
                </a:solidFill>
              </a:rPr>
              <a:t>不能用于设计高通滤波器及带阻滤波器</a:t>
            </a:r>
            <a:endParaRPr lang="zh-CN" altLang="en-US" dirty="0">
              <a:latin typeface="+mn-lt"/>
              <a:ea typeface="+mn-ea"/>
            </a:endParaRPr>
          </a:p>
        </p:txBody>
      </p:sp>
      <p:sp>
        <p:nvSpPr>
          <p:cNvPr id="4" name="灯片编号占位符 3">
            <a:extLst>
              <a:ext uri="{FF2B5EF4-FFF2-40B4-BE49-F238E27FC236}">
                <a16:creationId xmlns:a16="http://schemas.microsoft.com/office/drawing/2014/main" id="{69C6B8D6-C08A-43FF-8B53-776DAFAD72EE}"/>
              </a:ext>
            </a:extLst>
          </p:cNvPr>
          <p:cNvSpPr>
            <a:spLocks noGrp="1"/>
          </p:cNvSpPr>
          <p:nvPr>
            <p:ph type="sldNum" sz="quarter" idx="12"/>
          </p:nvPr>
        </p:nvSpPr>
        <p:spPr/>
        <p:txBody>
          <a:bodyPr/>
          <a:lstStyle/>
          <a:p>
            <a:pPr>
              <a:defRPr/>
            </a:pPr>
            <a:fld id="{BBAC5825-1D12-4EE6-8F09-D4CDC8CB2D43}" type="slidenum">
              <a:rPr lang="en-US" altLang="zh-CN" smtClean="0"/>
              <a:pPr>
                <a:defRPr/>
              </a:pPr>
              <a:t>29</a:t>
            </a:fld>
            <a:endParaRPr lang="en-US" altLang="zh-CN" dirty="0"/>
          </a:p>
        </p:txBody>
      </p:sp>
      <p:graphicFrame>
        <p:nvGraphicFramePr>
          <p:cNvPr id="5" name="对象 4">
            <a:extLst>
              <a:ext uri="{FF2B5EF4-FFF2-40B4-BE49-F238E27FC236}">
                <a16:creationId xmlns:a16="http://schemas.microsoft.com/office/drawing/2014/main" id="{FF0B6E62-503C-48E1-9B76-282228992847}"/>
              </a:ext>
            </a:extLst>
          </p:cNvPr>
          <p:cNvGraphicFramePr>
            <a:graphicFrameLocks noChangeAspect="1"/>
          </p:cNvGraphicFramePr>
          <p:nvPr>
            <p:extLst>
              <p:ext uri="{D42A27DB-BD31-4B8C-83A1-F6EECF244321}">
                <p14:modId xmlns:p14="http://schemas.microsoft.com/office/powerpoint/2010/main" val="53983326"/>
              </p:ext>
            </p:extLst>
          </p:nvPr>
        </p:nvGraphicFramePr>
        <p:xfrm>
          <a:off x="9048328" y="1880828"/>
          <a:ext cx="1605906" cy="389706"/>
        </p:xfrm>
        <a:graphic>
          <a:graphicData uri="http://schemas.openxmlformats.org/presentationml/2006/ole">
            <mc:AlternateContent xmlns:mc="http://schemas.openxmlformats.org/markup-compatibility/2006">
              <mc:Choice xmlns:v="urn:schemas-microsoft-com:vml" Requires="v">
                <p:oleObj spid="_x0000_s158906" name="AxMath" r:id="rId3" imgW="974160" imgH="235800" progId="Equation.AxMath">
                  <p:embed/>
                </p:oleObj>
              </mc:Choice>
              <mc:Fallback>
                <p:oleObj name="AxMath" r:id="rId3" imgW="974160" imgH="235800" progId="Equation.AxMath">
                  <p:embed/>
                  <p:pic>
                    <p:nvPicPr>
                      <p:cNvPr id="0" name=""/>
                      <p:cNvPicPr/>
                      <p:nvPr/>
                    </p:nvPicPr>
                    <p:blipFill>
                      <a:blip r:embed="rId4"/>
                      <a:stretch>
                        <a:fillRect/>
                      </a:stretch>
                    </p:blipFill>
                    <p:spPr>
                      <a:xfrm>
                        <a:off x="9048328" y="1880828"/>
                        <a:ext cx="1605906" cy="389706"/>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F287C6DE-19E5-49D6-8186-2519AC58678D}"/>
              </a:ext>
            </a:extLst>
          </p:cNvPr>
          <p:cNvGraphicFramePr>
            <a:graphicFrameLocks noChangeAspect="1"/>
          </p:cNvGraphicFramePr>
          <p:nvPr>
            <p:extLst>
              <p:ext uri="{D42A27DB-BD31-4B8C-83A1-F6EECF244321}">
                <p14:modId xmlns:p14="http://schemas.microsoft.com/office/powerpoint/2010/main" val="2682957431"/>
              </p:ext>
            </p:extLst>
          </p:nvPr>
        </p:nvGraphicFramePr>
        <p:xfrm>
          <a:off x="2963650" y="2312224"/>
          <a:ext cx="3150961" cy="360040"/>
        </p:xfrm>
        <a:graphic>
          <a:graphicData uri="http://schemas.openxmlformats.org/presentationml/2006/ole">
            <mc:AlternateContent xmlns:mc="http://schemas.openxmlformats.org/markup-compatibility/2006">
              <mc:Choice xmlns:v="urn:schemas-microsoft-com:vml" Requires="v">
                <p:oleObj spid="_x0000_s158907" name="AxMath" r:id="rId5" imgW="2070000" imgH="235800" progId="Equation.AxMath">
                  <p:embed/>
                </p:oleObj>
              </mc:Choice>
              <mc:Fallback>
                <p:oleObj name="AxMath" r:id="rId5" imgW="2070000" imgH="235800" progId="Equation.AxMath">
                  <p:embed/>
                  <p:pic>
                    <p:nvPicPr>
                      <p:cNvPr id="0" name=""/>
                      <p:cNvPicPr/>
                      <p:nvPr/>
                    </p:nvPicPr>
                    <p:blipFill>
                      <a:blip r:embed="rId6"/>
                      <a:stretch>
                        <a:fillRect/>
                      </a:stretch>
                    </p:blipFill>
                    <p:spPr>
                      <a:xfrm>
                        <a:off x="2963650" y="2312224"/>
                        <a:ext cx="3150961" cy="36004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CD3F62B9-0EAA-4A5E-9592-3453A3686C07}"/>
              </a:ext>
            </a:extLst>
          </p:cNvPr>
          <p:cNvGraphicFramePr>
            <a:graphicFrameLocks noChangeAspect="1"/>
          </p:cNvGraphicFramePr>
          <p:nvPr>
            <p:extLst>
              <p:ext uri="{D42A27DB-BD31-4B8C-83A1-F6EECF244321}">
                <p14:modId xmlns:p14="http://schemas.microsoft.com/office/powerpoint/2010/main" val="884880842"/>
              </p:ext>
            </p:extLst>
          </p:nvPr>
        </p:nvGraphicFramePr>
        <p:xfrm>
          <a:off x="2639616" y="2617522"/>
          <a:ext cx="5661865" cy="792088"/>
        </p:xfrm>
        <a:graphic>
          <a:graphicData uri="http://schemas.openxmlformats.org/presentationml/2006/ole">
            <mc:AlternateContent xmlns:mc="http://schemas.openxmlformats.org/markup-compatibility/2006">
              <mc:Choice xmlns:v="urn:schemas-microsoft-com:vml" Requires="v">
                <p:oleObj spid="_x0000_s158908" name="AxMath" r:id="rId7" imgW="3449880" imgH="482400" progId="Equation.AxMath">
                  <p:embed/>
                </p:oleObj>
              </mc:Choice>
              <mc:Fallback>
                <p:oleObj name="AxMath" r:id="rId7" imgW="3449880" imgH="482400" progId="Equation.AxMath">
                  <p:embed/>
                  <p:pic>
                    <p:nvPicPr>
                      <p:cNvPr id="0" name=""/>
                      <p:cNvPicPr/>
                      <p:nvPr/>
                    </p:nvPicPr>
                    <p:blipFill>
                      <a:blip r:embed="rId8"/>
                      <a:stretch>
                        <a:fillRect/>
                      </a:stretch>
                    </p:blipFill>
                    <p:spPr>
                      <a:xfrm>
                        <a:off x="2639616" y="2617522"/>
                        <a:ext cx="5661865" cy="792088"/>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FCE365C1-7849-46F7-B907-317A32C7F187}"/>
              </a:ext>
            </a:extLst>
          </p:cNvPr>
          <p:cNvGraphicFramePr>
            <a:graphicFrameLocks noChangeAspect="1"/>
          </p:cNvGraphicFramePr>
          <p:nvPr>
            <p:extLst>
              <p:ext uri="{D42A27DB-BD31-4B8C-83A1-F6EECF244321}">
                <p14:modId xmlns:p14="http://schemas.microsoft.com/office/powerpoint/2010/main" val="3212177132"/>
              </p:ext>
            </p:extLst>
          </p:nvPr>
        </p:nvGraphicFramePr>
        <p:xfrm>
          <a:off x="3753277" y="3484994"/>
          <a:ext cx="778449" cy="316111"/>
        </p:xfrm>
        <a:graphic>
          <a:graphicData uri="http://schemas.openxmlformats.org/presentationml/2006/ole">
            <mc:AlternateContent xmlns:mc="http://schemas.openxmlformats.org/markup-compatibility/2006">
              <mc:Choice xmlns:v="urn:schemas-microsoft-com:vml" Requires="v">
                <p:oleObj spid="_x0000_s158909" name="AxMath" r:id="rId9" imgW="574920" imgH="233280" progId="Equation.AxMath">
                  <p:embed/>
                </p:oleObj>
              </mc:Choice>
              <mc:Fallback>
                <p:oleObj name="AxMath" r:id="rId9" imgW="574920" imgH="233280" progId="Equation.AxMath">
                  <p:embed/>
                  <p:pic>
                    <p:nvPicPr>
                      <p:cNvPr id="0" name=""/>
                      <p:cNvPicPr/>
                      <p:nvPr/>
                    </p:nvPicPr>
                    <p:blipFill>
                      <a:blip r:embed="rId10"/>
                      <a:stretch>
                        <a:fillRect/>
                      </a:stretch>
                    </p:blipFill>
                    <p:spPr>
                      <a:xfrm>
                        <a:off x="3753277" y="3484994"/>
                        <a:ext cx="778449" cy="316111"/>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012447A0-44FE-493B-92E6-031925955E6F}"/>
              </a:ext>
            </a:extLst>
          </p:cNvPr>
          <p:cNvGraphicFramePr>
            <a:graphicFrameLocks noChangeAspect="1"/>
          </p:cNvGraphicFramePr>
          <p:nvPr>
            <p:extLst>
              <p:ext uri="{D42A27DB-BD31-4B8C-83A1-F6EECF244321}">
                <p14:modId xmlns:p14="http://schemas.microsoft.com/office/powerpoint/2010/main" val="1360896762"/>
              </p:ext>
            </p:extLst>
          </p:nvPr>
        </p:nvGraphicFramePr>
        <p:xfrm>
          <a:off x="3467708" y="3870258"/>
          <a:ext cx="849729" cy="346186"/>
        </p:xfrm>
        <a:graphic>
          <a:graphicData uri="http://schemas.openxmlformats.org/presentationml/2006/ole">
            <mc:AlternateContent xmlns:mc="http://schemas.openxmlformats.org/markup-compatibility/2006">
              <mc:Choice xmlns:v="urn:schemas-microsoft-com:vml" Requires="v">
                <p:oleObj spid="_x0000_s158910" name="AxMath" r:id="rId11" imgW="557280" imgH="227160" progId="Equation.AxMath">
                  <p:embed/>
                </p:oleObj>
              </mc:Choice>
              <mc:Fallback>
                <p:oleObj name="AxMath" r:id="rId11" imgW="557280" imgH="227160" progId="Equation.AxMath">
                  <p:embed/>
                  <p:pic>
                    <p:nvPicPr>
                      <p:cNvPr id="0" name=""/>
                      <p:cNvPicPr/>
                      <p:nvPr/>
                    </p:nvPicPr>
                    <p:blipFill>
                      <a:blip r:embed="rId12"/>
                      <a:stretch>
                        <a:fillRect/>
                      </a:stretch>
                    </p:blipFill>
                    <p:spPr>
                      <a:xfrm>
                        <a:off x="3467708" y="3870258"/>
                        <a:ext cx="849729" cy="346186"/>
                      </a:xfrm>
                      <a:prstGeom prst="rect">
                        <a:avLst/>
                      </a:prstGeom>
                    </p:spPr>
                  </p:pic>
                </p:oleObj>
              </mc:Fallback>
            </mc:AlternateContent>
          </a:graphicData>
        </a:graphic>
      </p:graphicFrame>
    </p:spTree>
    <p:extLst>
      <p:ext uri="{BB962C8B-B14F-4D97-AF65-F5344CB8AC3E}">
        <p14:creationId xmlns:p14="http://schemas.microsoft.com/office/powerpoint/2010/main" val="183351226"/>
      </p:ext>
    </p:extLst>
  </p:cSld>
  <p:clrMapOvr>
    <a:masterClrMapping/>
  </p:clrMapOvr>
  <p:transition spd="med">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F388E7-7ECF-4DC1-B9AA-833D1B00F852}"/>
              </a:ext>
            </a:extLst>
          </p:cNvPr>
          <p:cNvSpPr>
            <a:spLocks noGrp="1"/>
          </p:cNvSpPr>
          <p:nvPr>
            <p:ph type="title"/>
          </p:nvPr>
        </p:nvSpPr>
        <p:spPr/>
        <p:txBody>
          <a:bodyPr>
            <a:normAutofit/>
          </a:bodyPr>
          <a:lstStyle/>
          <a:p>
            <a:r>
              <a:rPr lang="en-US" altLang="zh-CN" sz="3600" dirty="0">
                <a:ea typeface="黑体" panose="02010609060101010101" pitchFamily="49" charset="-122"/>
              </a:rPr>
              <a:t>2 </a:t>
            </a:r>
            <a:r>
              <a:rPr lang="zh-CN" altLang="en-US" sz="3600" dirty="0">
                <a:ea typeface="黑体" panose="02010609060101010101" pitchFamily="49" charset="-122"/>
              </a:rPr>
              <a:t>分析工具与系统表达</a:t>
            </a:r>
            <a:endParaRPr lang="zh-CN" altLang="en-US" dirty="0"/>
          </a:p>
        </p:txBody>
      </p:sp>
      <p:sp>
        <p:nvSpPr>
          <p:cNvPr id="3" name="内容占位符 2">
            <a:extLst>
              <a:ext uri="{FF2B5EF4-FFF2-40B4-BE49-F238E27FC236}">
                <a16:creationId xmlns:a16="http://schemas.microsoft.com/office/drawing/2014/main" id="{992FC7C0-76D0-4EC8-956D-36E07C7E00DA}"/>
              </a:ext>
            </a:extLst>
          </p:cNvPr>
          <p:cNvSpPr>
            <a:spLocks noGrp="1"/>
          </p:cNvSpPr>
          <p:nvPr>
            <p:ph idx="1"/>
          </p:nvPr>
        </p:nvSpPr>
        <p:spPr/>
        <p:txBody>
          <a:bodyPr/>
          <a:lstStyle/>
          <a:p>
            <a:pPr marL="457200" indent="-457200" eaLnBrk="1" hangingPunct="1">
              <a:lnSpc>
                <a:spcPct val="90000"/>
              </a:lnSpc>
              <a:spcBef>
                <a:spcPct val="20000"/>
              </a:spcBef>
              <a:buFont typeface="Wingdings" panose="05000000000000000000" pitchFamily="2" charset="2"/>
              <a:buChar char="l"/>
              <a:defRPr/>
            </a:pPr>
            <a:r>
              <a:rPr lang="zh-CN" altLang="en-US" sz="2800" dirty="0">
                <a:ea typeface="黑体" panose="02010609060101010101" pitchFamily="49" charset="-122"/>
              </a:rPr>
              <a:t>基本分析工具</a:t>
            </a:r>
            <a:endParaRPr lang="en-US" altLang="zh-CN" sz="2800" dirty="0">
              <a:ea typeface="黑体" panose="02010609060101010101" pitchFamily="49" charset="-122"/>
            </a:endParaRPr>
          </a:p>
          <a:p>
            <a:pPr marL="442913" eaLnBrk="1" hangingPunct="1">
              <a:lnSpc>
                <a:spcPct val="90000"/>
              </a:lnSpc>
              <a:spcBef>
                <a:spcPct val="20000"/>
              </a:spcBef>
              <a:defRPr/>
            </a:pPr>
            <a:r>
              <a:rPr lang="zh-CN" altLang="en-US" sz="2800" dirty="0">
                <a:ea typeface="黑体" panose="02010609060101010101" pitchFamily="49" charset="-122"/>
              </a:rPr>
              <a:t>时域信号系统在不同分析域的表达</a:t>
            </a:r>
          </a:p>
          <a:p>
            <a:endParaRPr lang="en-US" altLang="zh-CN" dirty="0"/>
          </a:p>
          <a:p>
            <a:endParaRPr lang="en-US" altLang="zh-CN" dirty="0"/>
          </a:p>
          <a:p>
            <a:endParaRPr lang="en-US" altLang="zh-CN" dirty="0"/>
          </a:p>
          <a:p>
            <a:pPr eaLnBrk="1" hangingPunct="1">
              <a:lnSpc>
                <a:spcPct val="90000"/>
              </a:lnSpc>
              <a:spcBef>
                <a:spcPct val="20000"/>
              </a:spcBef>
              <a:buFont typeface="Wingdings" panose="05000000000000000000" pitchFamily="2" charset="2"/>
              <a:buChar char="l"/>
            </a:pPr>
            <a:endParaRPr kumimoji="0" lang="en-US" altLang="zh-CN" sz="2800" dirty="0">
              <a:ea typeface="黑体" panose="02010609060101010101" pitchFamily="49" charset="-122"/>
            </a:endParaRPr>
          </a:p>
          <a:p>
            <a:pPr eaLnBrk="1" hangingPunct="1">
              <a:lnSpc>
                <a:spcPct val="90000"/>
              </a:lnSpc>
              <a:spcBef>
                <a:spcPct val="20000"/>
              </a:spcBef>
              <a:buFont typeface="Wingdings" panose="05000000000000000000" pitchFamily="2" charset="2"/>
              <a:buChar char="l"/>
            </a:pPr>
            <a:r>
              <a:rPr kumimoji="0" lang="en-US" altLang="zh-CN" sz="2800" dirty="0">
                <a:ea typeface="黑体" panose="02010609060101010101" pitchFamily="49" charset="-122"/>
              </a:rPr>
              <a:t>DTFT</a:t>
            </a:r>
            <a:r>
              <a:rPr kumimoji="0" lang="zh-CN" altLang="en-US" sz="2800" dirty="0">
                <a:ea typeface="黑体" panose="02010609060101010101" pitchFamily="49" charset="-122"/>
              </a:rPr>
              <a:t>变换的各类性质</a:t>
            </a:r>
            <a:r>
              <a:rPr kumimoji="0" lang="en-US" altLang="zh-CN" sz="2800" dirty="0">
                <a:solidFill>
                  <a:srgbClr val="FF0000"/>
                </a:solidFill>
                <a:ea typeface="黑体" panose="02010609060101010101" pitchFamily="49" charset="-122"/>
              </a:rPr>
              <a:t>—</a:t>
            </a:r>
            <a:r>
              <a:rPr kumimoji="0" lang="zh-CN" altLang="en-US" sz="2800" dirty="0">
                <a:solidFill>
                  <a:srgbClr val="FF0000"/>
                </a:solidFill>
                <a:ea typeface="黑体" panose="02010609060101010101" pitchFamily="49" charset="-122"/>
              </a:rPr>
              <a:t>很重要的，频谱分析相关</a:t>
            </a:r>
            <a:endParaRPr kumimoji="0" lang="en-US" altLang="zh-CN" sz="2800" dirty="0">
              <a:solidFill>
                <a:srgbClr val="FF0000"/>
              </a:solidFill>
              <a:ea typeface="黑体" panose="02010609060101010101" pitchFamily="49" charset="-122"/>
            </a:endParaRPr>
          </a:p>
          <a:p>
            <a:pPr>
              <a:lnSpc>
                <a:spcPct val="90000"/>
              </a:lnSpc>
              <a:spcBef>
                <a:spcPct val="20000"/>
              </a:spcBef>
              <a:buFont typeface="Wingdings" panose="05000000000000000000" pitchFamily="2" charset="2"/>
              <a:buChar char="l"/>
            </a:pPr>
            <a:r>
              <a:rPr kumimoji="0" lang="en-US" altLang="zh-CN" sz="2800" dirty="0">
                <a:ea typeface="黑体" panose="02010609060101010101" pitchFamily="49" charset="-122"/>
              </a:rPr>
              <a:t>Z</a:t>
            </a:r>
            <a:r>
              <a:rPr kumimoji="0" lang="zh-CN" altLang="en-US" sz="2800" dirty="0">
                <a:ea typeface="黑体" panose="02010609060101010101" pitchFamily="49" charset="-122"/>
              </a:rPr>
              <a:t>变换的各类性质</a:t>
            </a:r>
            <a:r>
              <a:rPr kumimoji="0" lang="en-US" altLang="zh-CN" sz="2800" dirty="0">
                <a:solidFill>
                  <a:srgbClr val="FF0000"/>
                </a:solidFill>
                <a:ea typeface="黑体" panose="02010609060101010101" pitchFamily="49" charset="-122"/>
              </a:rPr>
              <a:t>--</a:t>
            </a:r>
            <a:r>
              <a:rPr kumimoji="0" lang="zh-CN" altLang="en-US" sz="2800" dirty="0">
                <a:solidFill>
                  <a:srgbClr val="FF0000"/>
                </a:solidFill>
                <a:ea typeface="黑体" panose="02010609060101010101" pitchFamily="49" charset="-122"/>
              </a:rPr>
              <a:t>很重要的，频谱分析相关</a:t>
            </a:r>
            <a:endParaRPr kumimoji="0" lang="en-US" altLang="zh-CN" sz="2800" dirty="0">
              <a:solidFill>
                <a:srgbClr val="FF0000"/>
              </a:solidFill>
              <a:ea typeface="黑体" panose="02010609060101010101" pitchFamily="49" charset="-122"/>
            </a:endParaRPr>
          </a:p>
          <a:p>
            <a:pPr eaLnBrk="1" hangingPunct="1">
              <a:lnSpc>
                <a:spcPct val="90000"/>
              </a:lnSpc>
              <a:spcBef>
                <a:spcPct val="20000"/>
              </a:spcBef>
              <a:buFont typeface="Wingdings" panose="05000000000000000000" pitchFamily="2" charset="2"/>
              <a:buChar char="l"/>
            </a:pPr>
            <a:endParaRPr kumimoji="0" lang="zh-CN" altLang="en-US" sz="2800" dirty="0">
              <a:ea typeface="黑体" panose="02010609060101010101" pitchFamily="49" charset="-122"/>
            </a:endParaRPr>
          </a:p>
          <a:p>
            <a:endParaRPr lang="zh-CN" altLang="en-US" dirty="0"/>
          </a:p>
        </p:txBody>
      </p:sp>
      <p:sp>
        <p:nvSpPr>
          <p:cNvPr id="4" name="灯片编号占位符 3">
            <a:extLst>
              <a:ext uri="{FF2B5EF4-FFF2-40B4-BE49-F238E27FC236}">
                <a16:creationId xmlns:a16="http://schemas.microsoft.com/office/drawing/2014/main" id="{68653F5B-F6AE-4BDE-B1C7-9AEC2C6DA0F9}"/>
              </a:ext>
            </a:extLst>
          </p:cNvPr>
          <p:cNvSpPr>
            <a:spLocks noGrp="1"/>
          </p:cNvSpPr>
          <p:nvPr>
            <p:ph type="sldNum" sz="quarter" idx="12"/>
          </p:nvPr>
        </p:nvSpPr>
        <p:spPr/>
        <p:txBody>
          <a:bodyPr/>
          <a:lstStyle/>
          <a:p>
            <a:pPr>
              <a:defRPr/>
            </a:pPr>
            <a:fld id="{BBAC5825-1D12-4EE6-8F09-D4CDC8CB2D43}" type="slidenum">
              <a:rPr lang="en-US" altLang="zh-CN" smtClean="0"/>
              <a:pPr>
                <a:defRPr/>
              </a:pPr>
              <a:t>3</a:t>
            </a:fld>
            <a:endParaRPr lang="en-US" altLang="zh-CN" dirty="0"/>
          </a:p>
        </p:txBody>
      </p:sp>
      <p:sp>
        <p:nvSpPr>
          <p:cNvPr id="5" name="文本框 4">
            <a:extLst>
              <a:ext uri="{FF2B5EF4-FFF2-40B4-BE49-F238E27FC236}">
                <a16:creationId xmlns:a16="http://schemas.microsoft.com/office/drawing/2014/main" id="{7752D756-AF84-4B48-9E49-3F09674A91D5}"/>
              </a:ext>
            </a:extLst>
          </p:cNvPr>
          <p:cNvSpPr txBox="1"/>
          <p:nvPr/>
        </p:nvSpPr>
        <p:spPr>
          <a:xfrm>
            <a:off x="1415480" y="2456892"/>
            <a:ext cx="2736304" cy="523220"/>
          </a:xfrm>
          <a:prstGeom prst="rect">
            <a:avLst/>
          </a:prstGeom>
          <a:noFill/>
        </p:spPr>
        <p:txBody>
          <a:bodyPr wrap="square" rtlCol="0">
            <a:spAutoFit/>
          </a:bodyPr>
          <a:lstStyle/>
          <a:p>
            <a:r>
              <a:rPr lang="zh-CN" altLang="en-US" sz="2800" b="0" dirty="0">
                <a:latin typeface="楷体" panose="02010609060101010101" pitchFamily="49" charset="-122"/>
                <a:ea typeface="楷体" panose="02010609060101010101" pitchFamily="49" charset="-122"/>
              </a:rPr>
              <a:t>傅里叶频域</a:t>
            </a:r>
            <a:r>
              <a:rPr lang="en-US" altLang="zh-CN" sz="2800" b="0" dirty="0">
                <a:latin typeface="楷体" panose="02010609060101010101" pitchFamily="49" charset="-122"/>
                <a:ea typeface="楷体" panose="02010609060101010101" pitchFamily="49" charset="-122"/>
              </a:rPr>
              <a:t>:</a:t>
            </a:r>
            <a:endParaRPr lang="zh-CN" altLang="en-US" sz="2800" b="0" dirty="0">
              <a:latin typeface="楷体" panose="02010609060101010101" pitchFamily="49" charset="-122"/>
              <a:ea typeface="楷体" panose="02010609060101010101" pitchFamily="49" charset="-122"/>
            </a:endParaRPr>
          </a:p>
        </p:txBody>
      </p:sp>
      <p:graphicFrame>
        <p:nvGraphicFramePr>
          <p:cNvPr id="6" name="对象 5">
            <a:extLst>
              <a:ext uri="{FF2B5EF4-FFF2-40B4-BE49-F238E27FC236}">
                <a16:creationId xmlns:a16="http://schemas.microsoft.com/office/drawing/2014/main" id="{50E20D98-4144-4B0E-8203-BA95A239CFD7}"/>
              </a:ext>
            </a:extLst>
          </p:cNvPr>
          <p:cNvGraphicFramePr>
            <a:graphicFrameLocks noChangeAspect="1"/>
          </p:cNvGraphicFramePr>
          <p:nvPr>
            <p:extLst>
              <p:ext uri="{D42A27DB-BD31-4B8C-83A1-F6EECF244321}">
                <p14:modId xmlns:p14="http://schemas.microsoft.com/office/powerpoint/2010/main" val="3424960514"/>
              </p:ext>
            </p:extLst>
          </p:nvPr>
        </p:nvGraphicFramePr>
        <p:xfrm>
          <a:off x="3755740" y="2276872"/>
          <a:ext cx="3534276" cy="1000125"/>
        </p:xfrm>
        <a:graphic>
          <a:graphicData uri="http://schemas.openxmlformats.org/presentationml/2006/ole">
            <mc:AlternateContent xmlns:mc="http://schemas.openxmlformats.org/markup-compatibility/2006">
              <mc:Choice xmlns:v="urn:schemas-microsoft-com:vml" Requires="v">
                <p:oleObj spid="_x0000_s148570" name="AxMath" r:id="rId3" imgW="1492560" imgH="422640" progId="Equation.AxMath">
                  <p:embed/>
                </p:oleObj>
              </mc:Choice>
              <mc:Fallback>
                <p:oleObj name="AxMath" r:id="rId3" imgW="1492560" imgH="422640" progId="Equation.AxMath">
                  <p:embed/>
                  <p:pic>
                    <p:nvPicPr>
                      <p:cNvPr id="0" name=""/>
                      <p:cNvPicPr/>
                      <p:nvPr/>
                    </p:nvPicPr>
                    <p:blipFill>
                      <a:blip r:embed="rId4"/>
                      <a:stretch>
                        <a:fillRect/>
                      </a:stretch>
                    </p:blipFill>
                    <p:spPr>
                      <a:xfrm>
                        <a:off x="3755740" y="2276872"/>
                        <a:ext cx="3534276" cy="1000125"/>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AF4AB043-3122-4702-92D8-A44AA4E29DE0}"/>
              </a:ext>
            </a:extLst>
          </p:cNvPr>
          <p:cNvSpPr txBox="1"/>
          <p:nvPr/>
        </p:nvSpPr>
        <p:spPr>
          <a:xfrm>
            <a:off x="1415480" y="3398378"/>
            <a:ext cx="2736304" cy="523220"/>
          </a:xfrm>
          <a:prstGeom prst="rect">
            <a:avLst/>
          </a:prstGeom>
          <a:noFill/>
        </p:spPr>
        <p:txBody>
          <a:bodyPr wrap="square" rtlCol="0">
            <a:spAutoFit/>
          </a:bodyPr>
          <a:lstStyle/>
          <a:p>
            <a:r>
              <a:rPr lang="zh-CN" altLang="en-US" sz="2800" b="0" dirty="0">
                <a:latin typeface="楷体" panose="02010609060101010101" pitchFamily="49" charset="-122"/>
                <a:ea typeface="楷体" panose="02010609060101010101" pitchFamily="49" charset="-122"/>
              </a:rPr>
              <a:t>复频域</a:t>
            </a:r>
            <a:r>
              <a:rPr lang="en-US" altLang="zh-CN" sz="2800" b="0" dirty="0">
                <a:latin typeface="楷体" panose="02010609060101010101" pitchFamily="49" charset="-122"/>
                <a:ea typeface="楷体" panose="02010609060101010101" pitchFamily="49" charset="-122"/>
              </a:rPr>
              <a:t>:</a:t>
            </a:r>
            <a:endParaRPr lang="zh-CN" altLang="en-US" sz="2800" b="0" dirty="0">
              <a:latin typeface="楷体" panose="02010609060101010101" pitchFamily="49" charset="-122"/>
              <a:ea typeface="楷体" panose="02010609060101010101" pitchFamily="49" charset="-122"/>
            </a:endParaRPr>
          </a:p>
        </p:txBody>
      </p:sp>
      <p:graphicFrame>
        <p:nvGraphicFramePr>
          <p:cNvPr id="8" name="对象 7">
            <a:extLst>
              <a:ext uri="{FF2B5EF4-FFF2-40B4-BE49-F238E27FC236}">
                <a16:creationId xmlns:a16="http://schemas.microsoft.com/office/drawing/2014/main" id="{648253C8-F7E0-4836-8FB3-0FCCB0532136}"/>
              </a:ext>
            </a:extLst>
          </p:cNvPr>
          <p:cNvGraphicFramePr>
            <a:graphicFrameLocks noChangeAspect="1"/>
          </p:cNvGraphicFramePr>
          <p:nvPr>
            <p:extLst>
              <p:ext uri="{D42A27DB-BD31-4B8C-83A1-F6EECF244321}">
                <p14:modId xmlns:p14="http://schemas.microsoft.com/office/powerpoint/2010/main" val="581787176"/>
              </p:ext>
            </p:extLst>
          </p:nvPr>
        </p:nvGraphicFramePr>
        <p:xfrm>
          <a:off x="3995738" y="3160713"/>
          <a:ext cx="3052762" cy="1000125"/>
        </p:xfrm>
        <a:graphic>
          <a:graphicData uri="http://schemas.openxmlformats.org/presentationml/2006/ole">
            <mc:AlternateContent xmlns:mc="http://schemas.openxmlformats.org/markup-compatibility/2006">
              <mc:Choice xmlns:v="urn:schemas-microsoft-com:vml" Requires="v">
                <p:oleObj spid="_x0000_s148571" name="AxMath" r:id="rId5" imgW="1289160" imgH="422640" progId="Equation.AxMath">
                  <p:embed/>
                </p:oleObj>
              </mc:Choice>
              <mc:Fallback>
                <p:oleObj name="AxMath" r:id="rId5" imgW="1289160" imgH="422640" progId="Equation.AxMath">
                  <p:embed/>
                  <p:pic>
                    <p:nvPicPr>
                      <p:cNvPr id="6" name="对象 5">
                        <a:extLst>
                          <a:ext uri="{FF2B5EF4-FFF2-40B4-BE49-F238E27FC236}">
                            <a16:creationId xmlns:a16="http://schemas.microsoft.com/office/drawing/2014/main" id="{50E20D98-4144-4B0E-8203-BA95A239CFD7}"/>
                          </a:ext>
                        </a:extLst>
                      </p:cNvPr>
                      <p:cNvPicPr/>
                      <p:nvPr/>
                    </p:nvPicPr>
                    <p:blipFill>
                      <a:blip r:embed="rId6"/>
                      <a:stretch>
                        <a:fillRect/>
                      </a:stretch>
                    </p:blipFill>
                    <p:spPr>
                      <a:xfrm>
                        <a:off x="3995738" y="3160713"/>
                        <a:ext cx="3052762" cy="1000125"/>
                      </a:xfrm>
                      <a:prstGeom prst="rect">
                        <a:avLst/>
                      </a:prstGeom>
                    </p:spPr>
                  </p:pic>
                </p:oleObj>
              </mc:Fallback>
            </mc:AlternateContent>
          </a:graphicData>
        </a:graphic>
      </p:graphicFrame>
    </p:spTree>
    <p:extLst>
      <p:ext uri="{BB962C8B-B14F-4D97-AF65-F5344CB8AC3E}">
        <p14:creationId xmlns:p14="http://schemas.microsoft.com/office/powerpoint/2010/main" val="1763265944"/>
      </p:ext>
    </p:extLst>
  </p:cSld>
  <p:clrMapOvr>
    <a:masterClrMapping/>
  </p:clrMapOvr>
  <p:transition spd="med">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C521A2-D4F5-45D1-BB1C-4E78BDC18004}"/>
              </a:ext>
            </a:extLst>
          </p:cNvPr>
          <p:cNvSpPr>
            <a:spLocks noGrp="1"/>
          </p:cNvSpPr>
          <p:nvPr>
            <p:ph type="title"/>
          </p:nvPr>
        </p:nvSpPr>
        <p:spPr/>
        <p:txBody>
          <a:bodyPr/>
          <a:lstStyle/>
          <a:p>
            <a:r>
              <a:rPr lang="en-US" altLang="zh-CN" dirty="0"/>
              <a:t>IIR</a:t>
            </a:r>
            <a:r>
              <a:rPr lang="zh-CN" altLang="en-US" dirty="0"/>
              <a:t>滤波器设计</a:t>
            </a:r>
            <a:r>
              <a:rPr lang="en-US" altLang="zh-CN" dirty="0"/>
              <a:t>-S</a:t>
            </a:r>
            <a:r>
              <a:rPr lang="zh-CN" altLang="en-US" dirty="0"/>
              <a:t>平面与</a:t>
            </a:r>
            <a:r>
              <a:rPr lang="en-US" altLang="zh-CN" dirty="0"/>
              <a:t>Z</a:t>
            </a:r>
            <a:r>
              <a:rPr lang="zh-CN" altLang="en-US" dirty="0"/>
              <a:t>平面的映射</a:t>
            </a:r>
          </a:p>
        </p:txBody>
      </p:sp>
      <p:sp>
        <p:nvSpPr>
          <p:cNvPr id="3" name="内容占位符 2">
            <a:extLst>
              <a:ext uri="{FF2B5EF4-FFF2-40B4-BE49-F238E27FC236}">
                <a16:creationId xmlns:a16="http://schemas.microsoft.com/office/drawing/2014/main" id="{84EAD038-1A4F-4463-83B8-74344FE3A324}"/>
              </a:ext>
            </a:extLst>
          </p:cNvPr>
          <p:cNvSpPr>
            <a:spLocks noGrp="1"/>
          </p:cNvSpPr>
          <p:nvPr>
            <p:ph idx="1"/>
          </p:nvPr>
        </p:nvSpPr>
        <p:spPr/>
        <p:txBody>
          <a:bodyPr/>
          <a:lstStyle/>
          <a:p>
            <a:r>
              <a:rPr lang="zh-CN" altLang="en-US" dirty="0"/>
              <a:t>双线性变换</a:t>
            </a:r>
            <a:endParaRPr lang="en-US" altLang="zh-CN" dirty="0"/>
          </a:p>
          <a:p>
            <a:pPr lvl="1"/>
            <a:r>
              <a:rPr lang="zh-CN" altLang="en-US" dirty="0"/>
              <a:t>基本思路：避免变换引起的频谱混叠</a:t>
            </a:r>
            <a:endParaRPr lang="en-US" altLang="zh-CN" dirty="0"/>
          </a:p>
          <a:p>
            <a:pPr lvl="1"/>
            <a:r>
              <a:rPr lang="en-US" altLang="zh-CN" dirty="0"/>
              <a:t>s </a:t>
            </a:r>
            <a:r>
              <a:rPr lang="zh-CN" altLang="en-US" dirty="0"/>
              <a:t>平面全部 → </a:t>
            </a:r>
            <a:r>
              <a:rPr lang="en-US" altLang="zh-CN" dirty="0"/>
              <a:t>s1 </a:t>
            </a:r>
            <a:r>
              <a:rPr lang="zh-CN" altLang="en-US" dirty="0"/>
              <a:t>平面有限区域 → </a:t>
            </a:r>
            <a:r>
              <a:rPr lang="en-US" altLang="zh-CN" dirty="0"/>
              <a:t>z </a:t>
            </a:r>
            <a:r>
              <a:rPr lang="zh-CN" altLang="en-US" dirty="0"/>
              <a:t>平面</a:t>
            </a:r>
          </a:p>
          <a:p>
            <a:r>
              <a:rPr lang="zh-CN" altLang="en-US" dirty="0"/>
              <a:t>映射关系：</a:t>
            </a:r>
            <a:endParaRPr lang="en-US" altLang="zh-CN" dirty="0"/>
          </a:p>
          <a:p>
            <a:endParaRPr lang="en-US" altLang="zh-CN" dirty="0"/>
          </a:p>
          <a:p>
            <a:endParaRPr lang="en-US" altLang="zh-CN" dirty="0"/>
          </a:p>
          <a:p>
            <a:r>
              <a:rPr lang="zh-CN" altLang="en-US" dirty="0"/>
              <a:t>频率映射关系：</a:t>
            </a:r>
            <a:endParaRPr lang="en-US" altLang="zh-CN" dirty="0"/>
          </a:p>
          <a:p>
            <a:pPr lvl="1"/>
            <a:r>
              <a:rPr lang="zh-CN" altLang="en-US" dirty="0">
                <a:latin typeface="+mn-ea"/>
                <a:ea typeface="+mn-ea"/>
              </a:rPr>
              <a:t>可设计各类型滤波器（</a:t>
            </a:r>
            <a:r>
              <a:rPr lang="en-US" altLang="zh-CN" dirty="0">
                <a:latin typeface="+mn-ea"/>
                <a:ea typeface="+mn-ea"/>
              </a:rPr>
              <a:t>HPF,BSF,BPF,LPF</a:t>
            </a:r>
            <a:r>
              <a:rPr lang="zh-CN" altLang="en-US" dirty="0">
                <a:latin typeface="+mn-ea"/>
                <a:ea typeface="+mn-ea"/>
              </a:rPr>
              <a:t>）</a:t>
            </a:r>
            <a:endParaRPr lang="en-US" altLang="zh-CN" dirty="0">
              <a:latin typeface="+mn-ea"/>
              <a:ea typeface="+mn-ea"/>
            </a:endParaRPr>
          </a:p>
          <a:p>
            <a:pPr lvl="1"/>
            <a:r>
              <a:rPr lang="zh-CN" altLang="en-US" dirty="0">
                <a:latin typeface="+mn-ea"/>
                <a:ea typeface="+mn-ea"/>
              </a:rPr>
              <a:t>数字滤波器的幅频响应相对于模拟滤波器的幅频响应有畸变（需要预畸）</a:t>
            </a:r>
            <a:endParaRPr lang="en-US" altLang="zh-CN" dirty="0">
              <a:latin typeface="+mn-ea"/>
              <a:ea typeface="+mn-ea"/>
            </a:endParaRPr>
          </a:p>
          <a:p>
            <a:pPr lvl="1">
              <a:lnSpc>
                <a:spcPct val="120000"/>
              </a:lnSpc>
            </a:pPr>
            <a:r>
              <a:rPr lang="zh-CN" altLang="en-US" dirty="0">
                <a:latin typeface="+mn-ea"/>
                <a:ea typeface="+mn-ea"/>
              </a:rPr>
              <a:t>变换关系适用于各种结构的系统函数表达式（不仅仅适合于有理分式）</a:t>
            </a:r>
          </a:p>
          <a:p>
            <a:pPr lvl="1"/>
            <a:endParaRPr lang="zh-CN" altLang="en-US" dirty="0"/>
          </a:p>
          <a:p>
            <a:endParaRPr lang="zh-CN" altLang="en-US" dirty="0"/>
          </a:p>
        </p:txBody>
      </p:sp>
      <p:sp>
        <p:nvSpPr>
          <p:cNvPr id="4" name="灯片编号占位符 3">
            <a:extLst>
              <a:ext uri="{FF2B5EF4-FFF2-40B4-BE49-F238E27FC236}">
                <a16:creationId xmlns:a16="http://schemas.microsoft.com/office/drawing/2014/main" id="{AC128BFF-4BD0-45B9-9B87-CE991DD782A6}"/>
              </a:ext>
            </a:extLst>
          </p:cNvPr>
          <p:cNvSpPr>
            <a:spLocks noGrp="1"/>
          </p:cNvSpPr>
          <p:nvPr>
            <p:ph type="sldNum" sz="quarter" idx="12"/>
          </p:nvPr>
        </p:nvSpPr>
        <p:spPr/>
        <p:txBody>
          <a:bodyPr/>
          <a:lstStyle/>
          <a:p>
            <a:pPr>
              <a:defRPr/>
            </a:pPr>
            <a:fld id="{BBAC5825-1D12-4EE6-8F09-D4CDC8CB2D43}" type="slidenum">
              <a:rPr lang="en-US" altLang="zh-CN" smtClean="0"/>
              <a:pPr>
                <a:defRPr/>
              </a:pPr>
              <a:t>30</a:t>
            </a:fld>
            <a:endParaRPr lang="en-US" altLang="zh-CN" dirty="0"/>
          </a:p>
        </p:txBody>
      </p:sp>
      <p:graphicFrame>
        <p:nvGraphicFramePr>
          <p:cNvPr id="6" name="对象 5">
            <a:extLst>
              <a:ext uri="{FF2B5EF4-FFF2-40B4-BE49-F238E27FC236}">
                <a16:creationId xmlns:a16="http://schemas.microsoft.com/office/drawing/2014/main" id="{B04467FC-DF90-4BD1-8612-1E39EC88FFFD}"/>
              </a:ext>
            </a:extLst>
          </p:cNvPr>
          <p:cNvGraphicFramePr>
            <a:graphicFrameLocks noChangeAspect="1"/>
          </p:cNvGraphicFramePr>
          <p:nvPr>
            <p:extLst>
              <p:ext uri="{D42A27DB-BD31-4B8C-83A1-F6EECF244321}">
                <p14:modId xmlns:p14="http://schemas.microsoft.com/office/powerpoint/2010/main" val="1489086119"/>
              </p:ext>
            </p:extLst>
          </p:nvPr>
        </p:nvGraphicFramePr>
        <p:xfrm>
          <a:off x="3539716" y="3202792"/>
          <a:ext cx="2714625" cy="612775"/>
        </p:xfrm>
        <a:graphic>
          <a:graphicData uri="http://schemas.openxmlformats.org/presentationml/2006/ole">
            <mc:AlternateContent xmlns:mc="http://schemas.openxmlformats.org/markup-compatibility/2006">
              <mc:Choice xmlns:v="urn:schemas-microsoft-com:vml" Requires="v">
                <p:oleObj spid="_x0000_s159841" name="AxMath" r:id="rId4" imgW="1534680" imgH="346680" progId="Equation.AxMath">
                  <p:embed/>
                </p:oleObj>
              </mc:Choice>
              <mc:Fallback>
                <p:oleObj name="AxMath" r:id="rId4" imgW="1534680" imgH="346680" progId="Equation.AxMath">
                  <p:embed/>
                  <p:pic>
                    <p:nvPicPr>
                      <p:cNvPr id="0" name=""/>
                      <p:cNvPicPr/>
                      <p:nvPr/>
                    </p:nvPicPr>
                    <p:blipFill>
                      <a:blip r:embed="rId5"/>
                      <a:stretch>
                        <a:fillRect/>
                      </a:stretch>
                    </p:blipFill>
                    <p:spPr>
                      <a:xfrm>
                        <a:off x="3539716" y="3202792"/>
                        <a:ext cx="2714625" cy="612775"/>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D5711A18-8C3A-403E-8C79-7CC132848360}"/>
              </a:ext>
            </a:extLst>
          </p:cNvPr>
          <p:cNvGraphicFramePr>
            <a:graphicFrameLocks noChangeAspect="1"/>
          </p:cNvGraphicFramePr>
          <p:nvPr>
            <p:extLst>
              <p:ext uri="{D42A27DB-BD31-4B8C-83A1-F6EECF244321}">
                <p14:modId xmlns:p14="http://schemas.microsoft.com/office/powerpoint/2010/main" val="2082425613"/>
              </p:ext>
            </p:extLst>
          </p:nvPr>
        </p:nvGraphicFramePr>
        <p:xfrm>
          <a:off x="3611724" y="3825044"/>
          <a:ext cx="1188132" cy="612777"/>
        </p:xfrm>
        <a:graphic>
          <a:graphicData uri="http://schemas.openxmlformats.org/presentationml/2006/ole">
            <mc:AlternateContent xmlns:mc="http://schemas.openxmlformats.org/markup-compatibility/2006">
              <mc:Choice xmlns:v="urn:schemas-microsoft-com:vml" Requires="v">
                <p:oleObj spid="_x0000_s159842" name="AxMath" r:id="rId6" imgW="806760" imgH="416160" progId="Equation.AxMath">
                  <p:embed/>
                </p:oleObj>
              </mc:Choice>
              <mc:Fallback>
                <p:oleObj name="AxMath" r:id="rId6" imgW="806760" imgH="416160" progId="Equation.AxMath">
                  <p:embed/>
                  <p:pic>
                    <p:nvPicPr>
                      <p:cNvPr id="0" name=""/>
                      <p:cNvPicPr/>
                      <p:nvPr/>
                    </p:nvPicPr>
                    <p:blipFill>
                      <a:blip r:embed="rId7"/>
                      <a:stretch>
                        <a:fillRect/>
                      </a:stretch>
                    </p:blipFill>
                    <p:spPr>
                      <a:xfrm>
                        <a:off x="3611724" y="3825044"/>
                        <a:ext cx="1188132" cy="612777"/>
                      </a:xfrm>
                      <a:prstGeom prst="rect">
                        <a:avLst/>
                      </a:prstGeom>
                    </p:spPr>
                  </p:pic>
                </p:oleObj>
              </mc:Fallback>
            </mc:AlternateContent>
          </a:graphicData>
        </a:graphic>
      </p:graphicFrame>
    </p:spTree>
    <p:extLst>
      <p:ext uri="{BB962C8B-B14F-4D97-AF65-F5344CB8AC3E}">
        <p14:creationId xmlns:p14="http://schemas.microsoft.com/office/powerpoint/2010/main" val="329886165"/>
      </p:ext>
    </p:extLst>
  </p:cSld>
  <p:clrMapOvr>
    <a:masterClrMapping/>
  </p:clrMapOvr>
  <p:transition spd="med">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BB51D0-B509-4C0E-9B82-7C764A55E8DE}"/>
              </a:ext>
            </a:extLst>
          </p:cNvPr>
          <p:cNvSpPr>
            <a:spLocks noGrp="1"/>
          </p:cNvSpPr>
          <p:nvPr>
            <p:ph type="title"/>
          </p:nvPr>
        </p:nvSpPr>
        <p:spPr/>
        <p:txBody>
          <a:bodyPr/>
          <a:lstStyle/>
          <a:p>
            <a:r>
              <a:rPr lang="en-US" altLang="zh-CN" dirty="0"/>
              <a:t>IIR</a:t>
            </a:r>
            <a:r>
              <a:rPr lang="zh-CN" altLang="en-US" dirty="0"/>
              <a:t>滤波器设计</a:t>
            </a:r>
          </a:p>
        </p:txBody>
      </p:sp>
      <p:sp>
        <p:nvSpPr>
          <p:cNvPr id="4" name="灯片编号占位符 3">
            <a:extLst>
              <a:ext uri="{FF2B5EF4-FFF2-40B4-BE49-F238E27FC236}">
                <a16:creationId xmlns:a16="http://schemas.microsoft.com/office/drawing/2014/main" id="{2F77620B-9D8E-46B9-BA12-6C7F50A22017}"/>
              </a:ext>
            </a:extLst>
          </p:cNvPr>
          <p:cNvSpPr>
            <a:spLocks noGrp="1"/>
          </p:cNvSpPr>
          <p:nvPr>
            <p:ph type="sldNum" sz="quarter" idx="12"/>
          </p:nvPr>
        </p:nvSpPr>
        <p:spPr/>
        <p:txBody>
          <a:bodyPr/>
          <a:lstStyle/>
          <a:p>
            <a:pPr>
              <a:defRPr/>
            </a:pPr>
            <a:fld id="{BBAC5825-1D12-4EE6-8F09-D4CDC8CB2D43}" type="slidenum">
              <a:rPr lang="en-US" altLang="zh-CN" smtClean="0"/>
              <a:pPr>
                <a:defRPr/>
              </a:pPr>
              <a:t>31</a:t>
            </a:fld>
            <a:endParaRPr lang="en-US" altLang="zh-CN" dirty="0"/>
          </a:p>
        </p:txBody>
      </p:sp>
      <p:graphicFrame>
        <p:nvGraphicFramePr>
          <p:cNvPr id="5" name="对象 4">
            <a:extLst>
              <a:ext uri="{FF2B5EF4-FFF2-40B4-BE49-F238E27FC236}">
                <a16:creationId xmlns:a16="http://schemas.microsoft.com/office/drawing/2014/main" id="{54858206-9F75-4EBE-9D28-51246C48C893}"/>
              </a:ext>
            </a:extLst>
          </p:cNvPr>
          <p:cNvGraphicFramePr>
            <a:graphicFrameLocks noChangeAspect="1"/>
          </p:cNvGraphicFramePr>
          <p:nvPr>
            <p:extLst>
              <p:ext uri="{D42A27DB-BD31-4B8C-83A1-F6EECF244321}">
                <p14:modId xmlns:p14="http://schemas.microsoft.com/office/powerpoint/2010/main" val="1955557693"/>
              </p:ext>
            </p:extLst>
          </p:nvPr>
        </p:nvGraphicFramePr>
        <p:xfrm>
          <a:off x="820738" y="1268413"/>
          <a:ext cx="10721975" cy="4897437"/>
        </p:xfrm>
        <a:graphic>
          <a:graphicData uri="http://schemas.openxmlformats.org/presentationml/2006/ole">
            <mc:AlternateContent xmlns:mc="http://schemas.openxmlformats.org/markup-compatibility/2006">
              <mc:Choice xmlns:v="urn:schemas-microsoft-com:vml" Requires="v">
                <p:oleObj spid="_x0000_s160807" name="Visio" r:id="rId3" imgW="6659840" imgH="3047918" progId="Visio.Drawing.15">
                  <p:embed/>
                </p:oleObj>
              </mc:Choice>
              <mc:Fallback>
                <p:oleObj name="Visio" r:id="rId3" imgW="6659840" imgH="3047918" progId="Visio.Drawing.15">
                  <p:embed/>
                  <p:pic>
                    <p:nvPicPr>
                      <p:cNvPr id="11" name="对象 10">
                        <a:extLst>
                          <a:ext uri="{FF2B5EF4-FFF2-40B4-BE49-F238E27FC236}">
                            <a16:creationId xmlns:a16="http://schemas.microsoft.com/office/drawing/2014/main" id="{25F4B27C-2A07-4F2F-9449-5BEED00749B6}"/>
                          </a:ext>
                        </a:extLst>
                      </p:cNvPr>
                      <p:cNvPicPr>
                        <a:picLocks noChangeAspect="1" noChangeArrowheads="1"/>
                      </p:cNvPicPr>
                      <p:nvPr/>
                    </p:nvPicPr>
                    <p:blipFill>
                      <a:blip r:embed="rId4"/>
                      <a:srcRect/>
                      <a:stretch>
                        <a:fillRect/>
                      </a:stretch>
                    </p:blipFill>
                    <p:spPr bwMode="auto">
                      <a:xfrm>
                        <a:off x="820738" y="1268413"/>
                        <a:ext cx="10721975" cy="4897437"/>
                      </a:xfrm>
                      <a:prstGeom prst="rect">
                        <a:avLst/>
                      </a:prstGeom>
                      <a:noFill/>
                    </p:spPr>
                  </p:pic>
                </p:oleObj>
              </mc:Fallback>
            </mc:AlternateContent>
          </a:graphicData>
        </a:graphic>
      </p:graphicFrame>
      <p:cxnSp>
        <p:nvCxnSpPr>
          <p:cNvPr id="7" name="直接连接符 6">
            <a:extLst>
              <a:ext uri="{FF2B5EF4-FFF2-40B4-BE49-F238E27FC236}">
                <a16:creationId xmlns:a16="http://schemas.microsoft.com/office/drawing/2014/main" id="{FD7D6823-C16E-40A7-A379-A6BE8325DCA8}"/>
              </a:ext>
            </a:extLst>
          </p:cNvPr>
          <p:cNvCxnSpPr/>
          <p:nvPr/>
        </p:nvCxnSpPr>
        <p:spPr bwMode="auto">
          <a:xfrm>
            <a:off x="1343472" y="4185084"/>
            <a:ext cx="9721080" cy="1728192"/>
          </a:xfrm>
          <a:prstGeom prst="line">
            <a:avLst/>
          </a:prstGeom>
          <a:noFill/>
          <a:ln w="19050" cap="flat" cmpd="sng" algn="ctr">
            <a:solidFill>
              <a:srgbClr val="FF0000"/>
            </a:solidFill>
            <a:prstDash val="solid"/>
            <a:round/>
            <a:headEnd type="none" w="med" len="med"/>
            <a:tailEnd type="none" w="med" len="med"/>
          </a:ln>
          <a:effectLst/>
        </p:spPr>
      </p:cxnSp>
      <p:cxnSp>
        <p:nvCxnSpPr>
          <p:cNvPr id="9" name="直接连接符 8">
            <a:extLst>
              <a:ext uri="{FF2B5EF4-FFF2-40B4-BE49-F238E27FC236}">
                <a16:creationId xmlns:a16="http://schemas.microsoft.com/office/drawing/2014/main" id="{6C58549E-4BB3-4830-9066-819C85A0349C}"/>
              </a:ext>
            </a:extLst>
          </p:cNvPr>
          <p:cNvCxnSpPr/>
          <p:nvPr/>
        </p:nvCxnSpPr>
        <p:spPr bwMode="auto">
          <a:xfrm flipV="1">
            <a:off x="1271464" y="4473116"/>
            <a:ext cx="10189132" cy="1620180"/>
          </a:xfrm>
          <a:prstGeom prst="line">
            <a:avLst/>
          </a:prstGeom>
          <a:no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626665255"/>
      </p:ext>
    </p:extLst>
  </p:cSld>
  <p:clrMapOvr>
    <a:masterClrMapping/>
  </p:clrMapOvr>
  <p:transition spd="med">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2D824-16DD-4FD6-8CF5-9725051BD4C8}"/>
              </a:ext>
            </a:extLst>
          </p:cNvPr>
          <p:cNvSpPr>
            <a:spLocks noGrp="1"/>
          </p:cNvSpPr>
          <p:nvPr>
            <p:ph type="title"/>
          </p:nvPr>
        </p:nvSpPr>
        <p:spPr/>
        <p:txBody>
          <a:bodyPr/>
          <a:lstStyle/>
          <a:p>
            <a:r>
              <a:rPr lang="en-US" altLang="zh-CN" dirty="0"/>
              <a:t>IIR</a:t>
            </a:r>
            <a:r>
              <a:rPr lang="zh-CN" altLang="en-US" dirty="0"/>
              <a:t>滤波器设计</a:t>
            </a:r>
          </a:p>
        </p:txBody>
      </p:sp>
      <p:sp>
        <p:nvSpPr>
          <p:cNvPr id="4" name="灯片编号占位符 3">
            <a:extLst>
              <a:ext uri="{FF2B5EF4-FFF2-40B4-BE49-F238E27FC236}">
                <a16:creationId xmlns:a16="http://schemas.microsoft.com/office/drawing/2014/main" id="{7F5CC8EC-C4DD-49FC-A899-91ED89C577D3}"/>
              </a:ext>
            </a:extLst>
          </p:cNvPr>
          <p:cNvSpPr>
            <a:spLocks noGrp="1"/>
          </p:cNvSpPr>
          <p:nvPr>
            <p:ph type="sldNum" sz="quarter" idx="12"/>
          </p:nvPr>
        </p:nvSpPr>
        <p:spPr/>
        <p:txBody>
          <a:bodyPr/>
          <a:lstStyle/>
          <a:p>
            <a:pPr>
              <a:defRPr/>
            </a:pPr>
            <a:fld id="{BBAC5825-1D12-4EE6-8F09-D4CDC8CB2D43}" type="slidenum">
              <a:rPr lang="en-US" altLang="zh-CN" smtClean="0"/>
              <a:pPr>
                <a:defRPr/>
              </a:pPr>
              <a:t>32</a:t>
            </a:fld>
            <a:endParaRPr lang="en-US" altLang="zh-CN" dirty="0"/>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83BA1D66-33E7-4DF9-9288-059C87FED2A0}"/>
                  </a:ext>
                </a:extLst>
              </p:cNvPr>
              <p:cNvSpPr>
                <a:spLocks noGrp="1"/>
              </p:cNvSpPr>
              <p:nvPr>
                <p:ph idx="1"/>
              </p:nvPr>
            </p:nvSpPr>
            <p:spPr>
              <a:xfrm>
                <a:off x="609600" y="1341438"/>
                <a:ext cx="10972800" cy="5160320"/>
              </a:xfrm>
            </p:spPr>
            <p:txBody>
              <a:bodyPr>
                <a:normAutofit fontScale="77500" lnSpcReduction="20000"/>
              </a:bodyPr>
              <a:lstStyle/>
              <a:p>
                <a:pPr>
                  <a:lnSpc>
                    <a:spcPct val="110000"/>
                  </a:lnSpc>
                </a:pPr>
                <a:r>
                  <a:rPr lang="en-US" altLang="zh-CN" sz="2800" b="1" dirty="0"/>
                  <a:t>1. </a:t>
                </a:r>
                <a:r>
                  <a:rPr lang="zh-CN" altLang="en-US" sz="2800" b="1" dirty="0"/>
                  <a:t>待求</a:t>
                </a:r>
                <a:r>
                  <a:rPr lang="en-US" altLang="zh-CN" sz="2800" b="1" dirty="0"/>
                  <a:t>DF</a:t>
                </a:r>
                <a:r>
                  <a:rPr lang="zh-CN" altLang="en-US" sz="2800" b="1" dirty="0"/>
                  <a:t>的各临界频率</a:t>
                </a:r>
                <a:r>
                  <a:rPr lang="en-US" altLang="zh-CN" sz="2800" b="1" i="1" dirty="0" err="1"/>
                  <a:t>ω</a:t>
                </a:r>
                <a:r>
                  <a:rPr lang="en-US" altLang="zh-CN" sz="2800" b="1" i="1" baseline="-25000" dirty="0" err="1"/>
                  <a:t>i</a:t>
                </a:r>
                <a:r>
                  <a:rPr lang="zh-CN" altLang="en-US" sz="2800" b="1" dirty="0"/>
                  <a:t> → 样本</a:t>
                </a:r>
                <a:r>
                  <a:rPr lang="en-US" altLang="zh-CN" sz="2800" b="1" dirty="0"/>
                  <a:t>AF</a:t>
                </a:r>
                <a:r>
                  <a:rPr lang="zh-CN" altLang="en-US" sz="2800" b="1" dirty="0"/>
                  <a:t>各临界频率 </a:t>
                </a:r>
                <a:r>
                  <a:rPr lang="en-US" altLang="zh-CN" sz="2800" b="0" i="1" dirty="0" err="1"/>
                  <a:t>Ω</a:t>
                </a:r>
                <a:r>
                  <a:rPr lang="en-US" altLang="zh-CN" sz="2800" b="0" i="1" baseline="-25000" dirty="0" err="1"/>
                  <a:t>i</a:t>
                </a:r>
                <a:endParaRPr lang="zh-CN" altLang="en-US" sz="2800" b="1" dirty="0"/>
              </a:p>
              <a:p>
                <a:pPr lvl="1">
                  <a:lnSpc>
                    <a:spcPct val="110000"/>
                  </a:lnSpc>
                </a:pPr>
                <a:r>
                  <a:rPr lang="zh-CN" altLang="en-US" dirty="0">
                    <a:solidFill>
                      <a:srgbClr val="0033CC"/>
                    </a:solidFill>
                  </a:rPr>
                  <a:t>用冲激响应不变法数字化</a:t>
                </a:r>
                <a:r>
                  <a:rPr lang="zh-CN" altLang="en-US" dirty="0"/>
                  <a:t>， </a:t>
                </a:r>
                <a:r>
                  <a:rPr lang="en-US" altLang="zh-CN" i="1" dirty="0" err="1"/>
                  <a:t>Ω</a:t>
                </a:r>
                <a:r>
                  <a:rPr lang="en-US" altLang="zh-CN" i="1" baseline="-25000" dirty="0" err="1"/>
                  <a:t>i</a:t>
                </a:r>
                <a:r>
                  <a:rPr lang="en-US" altLang="zh-CN" i="1" dirty="0"/>
                  <a:t>= </a:t>
                </a:r>
                <a:r>
                  <a:rPr lang="en-US" altLang="zh-CN" i="1" dirty="0" err="1"/>
                  <a:t>ω</a:t>
                </a:r>
                <a:r>
                  <a:rPr lang="en-US" altLang="zh-CN" i="1" baseline="-25000" dirty="0" err="1"/>
                  <a:t>i</a:t>
                </a:r>
                <a:r>
                  <a:rPr lang="en-US" altLang="zh-CN" dirty="0"/>
                  <a:t>/</a:t>
                </a:r>
                <a:r>
                  <a:rPr lang="en-US" altLang="zh-CN" i="1" dirty="0"/>
                  <a:t>T= </a:t>
                </a:r>
                <a:r>
                  <a:rPr lang="en-US" altLang="zh-CN" i="1" dirty="0" err="1"/>
                  <a:t>ω</a:t>
                </a:r>
                <a:r>
                  <a:rPr lang="en-US" altLang="zh-CN" i="1" baseline="-25000" dirty="0" err="1"/>
                  <a:t>i</a:t>
                </a:r>
                <a:r>
                  <a:rPr lang="en-US" altLang="zh-CN" i="1" baseline="-25000" dirty="0"/>
                  <a:t> </a:t>
                </a:r>
                <a:r>
                  <a:rPr lang="en-US" altLang="zh-CN" i="1" dirty="0"/>
                  <a:t>f</a:t>
                </a:r>
                <a:r>
                  <a:rPr lang="en-US" altLang="zh-CN" i="1" baseline="-25000" dirty="0"/>
                  <a:t>s</a:t>
                </a:r>
                <a:endParaRPr lang="zh-CN" altLang="en-US" dirty="0"/>
              </a:p>
              <a:p>
                <a:pPr lvl="1">
                  <a:lnSpc>
                    <a:spcPct val="110000"/>
                  </a:lnSpc>
                </a:pPr>
                <a:r>
                  <a:rPr lang="zh-CN" altLang="en-US" dirty="0">
                    <a:solidFill>
                      <a:srgbClr val="006600"/>
                    </a:solidFill>
                  </a:rPr>
                  <a:t>用双线性变换法数字化</a:t>
                </a: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𝛺</m:t>
                        </m:r>
                      </m:e>
                      <m:sub>
                        <m:r>
                          <m:rPr>
                            <m:sty m:val="p"/>
                          </m:rPr>
                          <a:rPr lang="en-US" altLang="zh-CN" b="0" i="0" smtClean="0">
                            <a:latin typeface="Cambria Math" panose="02040503050406030204" pitchFamily="18" charset="0"/>
                          </a:rPr>
                          <m:t>i</m:t>
                        </m:r>
                      </m:sub>
                    </m:sSub>
                    <m:r>
                      <a:rPr lang="en-US" altLang="zh-CN" b="0" i="0"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𝑡𝑎𝑛</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/2)</m:t>
                    </m:r>
                  </m:oMath>
                </a14:m>
                <a:r>
                  <a:rPr lang="zh-CN" altLang="en-US" dirty="0"/>
                  <a:t>  </a:t>
                </a:r>
              </a:p>
              <a:p>
                <a:pPr>
                  <a:lnSpc>
                    <a:spcPct val="110000"/>
                  </a:lnSpc>
                </a:pPr>
                <a:r>
                  <a:rPr lang="en-US" altLang="zh-CN" sz="2800" b="1" dirty="0"/>
                  <a:t>2. </a:t>
                </a:r>
                <a:r>
                  <a:rPr lang="zh-CN" altLang="en-US" sz="2800" b="1" dirty="0"/>
                  <a:t>根据模拟频带变换关系将各 </a:t>
                </a:r>
                <a:r>
                  <a:rPr lang="en-US" altLang="zh-CN" sz="2800" b="1" i="1" dirty="0" err="1"/>
                  <a:t>Ω</a:t>
                </a:r>
                <a:r>
                  <a:rPr lang="en-US" altLang="zh-CN" sz="2800" b="1" i="1" baseline="-25000" dirty="0" err="1"/>
                  <a:t>i</a:t>
                </a:r>
                <a:r>
                  <a:rPr lang="en-US" altLang="zh-CN" sz="2800" b="1" i="1" dirty="0"/>
                  <a:t> </a:t>
                </a:r>
                <a:r>
                  <a:rPr lang="zh-CN" altLang="en-US" dirty="0"/>
                  <a:t>→ </a:t>
                </a:r>
                <a:r>
                  <a:rPr lang="zh-CN" altLang="en-US" sz="2800" b="1" dirty="0"/>
                  <a:t>归一化低通滤波器的临界频率  </a:t>
                </a:r>
                <a14:m>
                  <m:oMath xmlns:m="http://schemas.openxmlformats.org/officeDocument/2006/math">
                    <m:sSub>
                      <m:sSubPr>
                        <m:ctrlPr>
                          <a:rPr lang="en-US" altLang="zh-CN" b="0" i="1">
                            <a:latin typeface="Cambria Math" panose="02040503050406030204" pitchFamily="18" charset="0"/>
                          </a:rPr>
                        </m:ctrlPr>
                      </m:sSubPr>
                      <m:e>
                        <m:acc>
                          <m:accPr>
                            <m:chr m:val="̅"/>
                            <m:ctrlPr>
                              <a:rPr lang="en-US" altLang="zh-CN" b="0" i="1">
                                <a:latin typeface="Cambria Math" panose="02040503050406030204" pitchFamily="18" charset="0"/>
                              </a:rPr>
                            </m:ctrlPr>
                          </m:accPr>
                          <m:e>
                            <m:r>
                              <a:rPr lang="zh-CN" altLang="en-US" b="0" i="1">
                                <a:latin typeface="Cambria Math" panose="02040503050406030204" pitchFamily="18" charset="0"/>
                              </a:rPr>
                              <m:t>𝛺</m:t>
                            </m:r>
                          </m:e>
                        </m:acc>
                      </m:e>
                      <m:sub>
                        <m:r>
                          <a:rPr lang="en-US" altLang="zh-CN" b="0" i="1">
                            <a:latin typeface="Cambria Math" panose="02040503050406030204" pitchFamily="18" charset="0"/>
                          </a:rPr>
                          <m:t>𝑝</m:t>
                        </m:r>
                      </m:sub>
                    </m:sSub>
                    <m:r>
                      <a:rPr lang="en-US" altLang="zh-CN" sz="2800" b="0" i="1" dirty="0" smtClean="0">
                        <a:latin typeface="Cambria Math" panose="02040503050406030204" pitchFamily="18" charset="0"/>
                      </a:rPr>
                      <m:t>=1</m:t>
                    </m:r>
                  </m:oMath>
                </a14:m>
                <a:r>
                  <a:rPr lang="zh-CN" altLang="en-US" sz="2800" b="0" dirty="0"/>
                  <a:t> ，</a:t>
                </a:r>
                <a14:m>
                  <m:oMath xmlns:m="http://schemas.openxmlformats.org/officeDocument/2006/math">
                    <m:sSub>
                      <m:sSubPr>
                        <m:ctrlPr>
                          <a:rPr lang="en-US" altLang="zh-CN" b="0" i="1">
                            <a:latin typeface="Cambria Math" panose="02040503050406030204" pitchFamily="18" charset="0"/>
                          </a:rPr>
                        </m:ctrlPr>
                      </m:sSubPr>
                      <m:e>
                        <m:acc>
                          <m:accPr>
                            <m:chr m:val="̅"/>
                            <m:ctrlPr>
                              <a:rPr lang="en-US" altLang="zh-CN" b="0" i="1">
                                <a:latin typeface="Cambria Math" panose="02040503050406030204" pitchFamily="18" charset="0"/>
                              </a:rPr>
                            </m:ctrlPr>
                          </m:accPr>
                          <m:e>
                            <m:r>
                              <a:rPr lang="zh-CN" altLang="en-US" b="0" i="1">
                                <a:latin typeface="Cambria Math" panose="02040503050406030204" pitchFamily="18" charset="0"/>
                              </a:rPr>
                              <m:t>𝛺</m:t>
                            </m:r>
                          </m:e>
                        </m:acc>
                      </m:e>
                      <m:sub>
                        <m:r>
                          <a:rPr lang="en-US" altLang="zh-CN" b="0" i="1" smtClean="0">
                            <a:latin typeface="Cambria Math" panose="02040503050406030204" pitchFamily="18" charset="0"/>
                          </a:rPr>
                          <m:t>𝑠𝑡</m:t>
                        </m:r>
                      </m:sub>
                    </m:sSub>
                  </m:oMath>
                </a14:m>
                <a:r>
                  <a:rPr lang="zh-CN" altLang="en-US" sz="2800" b="1" dirty="0"/>
                  <a:t> </a:t>
                </a:r>
                <a:endParaRPr lang="en-US" altLang="zh-CN" sz="2800" b="1" dirty="0"/>
              </a:p>
              <a:p>
                <a:pPr>
                  <a:lnSpc>
                    <a:spcPct val="110000"/>
                  </a:lnSpc>
                </a:pPr>
                <a:r>
                  <a:rPr lang="en-US" altLang="zh-CN" sz="2800" b="1" dirty="0"/>
                  <a:t>3. </a:t>
                </a:r>
                <a:r>
                  <a:rPr lang="zh-CN" altLang="en-US" sz="2800" b="1" dirty="0"/>
                  <a:t>根据</a:t>
                </a:r>
                <a:r>
                  <a:rPr lang="en-US" altLang="zh-CN" sz="2800" b="1" dirty="0"/>
                  <a:t> </a:t>
                </a:r>
                <a14:m>
                  <m:oMath xmlns:m="http://schemas.openxmlformats.org/officeDocument/2006/math">
                    <m:sSub>
                      <m:sSubPr>
                        <m:ctrlPr>
                          <a:rPr lang="en-US" altLang="zh-CN" b="0" i="1">
                            <a:latin typeface="Cambria Math" panose="02040503050406030204" pitchFamily="18" charset="0"/>
                          </a:rPr>
                        </m:ctrlPr>
                      </m:sSubPr>
                      <m:e>
                        <m:acc>
                          <m:accPr>
                            <m:chr m:val="̅"/>
                            <m:ctrlPr>
                              <a:rPr lang="en-US" altLang="zh-CN" b="0" i="1">
                                <a:latin typeface="Cambria Math" panose="02040503050406030204" pitchFamily="18" charset="0"/>
                              </a:rPr>
                            </m:ctrlPr>
                          </m:accPr>
                          <m:e>
                            <m:r>
                              <a:rPr lang="zh-CN" altLang="en-US" b="0" i="1">
                                <a:latin typeface="Cambria Math" panose="02040503050406030204" pitchFamily="18" charset="0"/>
                              </a:rPr>
                              <m:t>𝛺</m:t>
                            </m:r>
                          </m:e>
                        </m:acc>
                      </m:e>
                      <m:sub>
                        <m:r>
                          <a:rPr lang="en-US" altLang="zh-CN" b="0" i="1">
                            <a:latin typeface="Cambria Math" panose="02040503050406030204" pitchFamily="18" charset="0"/>
                          </a:rPr>
                          <m:t>𝑝</m:t>
                        </m:r>
                      </m:sub>
                    </m:sSub>
                    <m:r>
                      <a:rPr lang="en-US" altLang="zh-CN" sz="2800" b="0" i="1" dirty="0" smtClean="0">
                        <a:latin typeface="Cambria Math" panose="02040503050406030204" pitchFamily="18" charset="0"/>
                      </a:rPr>
                      <m:t>=1</m:t>
                    </m:r>
                  </m:oMath>
                </a14:m>
                <a:r>
                  <a:rPr lang="zh-CN" altLang="en-US" sz="2800" b="0" dirty="0"/>
                  <a:t> ，</a:t>
                </a:r>
                <a14:m>
                  <m:oMath xmlns:m="http://schemas.openxmlformats.org/officeDocument/2006/math">
                    <m:sSub>
                      <m:sSubPr>
                        <m:ctrlPr>
                          <a:rPr lang="en-US" altLang="zh-CN" b="0" i="1">
                            <a:latin typeface="Cambria Math" panose="02040503050406030204" pitchFamily="18" charset="0"/>
                          </a:rPr>
                        </m:ctrlPr>
                      </m:sSubPr>
                      <m:e>
                        <m:acc>
                          <m:accPr>
                            <m:chr m:val="̅"/>
                            <m:ctrlPr>
                              <a:rPr lang="en-US" altLang="zh-CN" b="0" i="1">
                                <a:latin typeface="Cambria Math" panose="02040503050406030204" pitchFamily="18" charset="0"/>
                              </a:rPr>
                            </m:ctrlPr>
                          </m:accPr>
                          <m:e>
                            <m:r>
                              <a:rPr lang="zh-CN" altLang="en-US" b="0" i="1">
                                <a:latin typeface="Cambria Math" panose="02040503050406030204" pitchFamily="18" charset="0"/>
                              </a:rPr>
                              <m:t>𝛺</m:t>
                            </m:r>
                          </m:e>
                        </m:acc>
                      </m:e>
                      <m:sub>
                        <m:r>
                          <a:rPr lang="en-US" altLang="zh-CN" b="0" i="1">
                            <a:latin typeface="Cambria Math" panose="02040503050406030204" pitchFamily="18" charset="0"/>
                          </a:rPr>
                          <m:t>𝑠𝑡</m:t>
                        </m:r>
                      </m:sub>
                    </m:sSub>
                  </m:oMath>
                </a14:m>
                <a:r>
                  <a:rPr lang="zh-CN" altLang="en-US" b="0" dirty="0"/>
                  <a:t> </a:t>
                </a:r>
                <a:r>
                  <a:rPr lang="zh-CN" altLang="en-US" sz="2800" b="0" dirty="0"/>
                  <a:t>，</a:t>
                </a:r>
                <a:r>
                  <a:rPr lang="en-US" altLang="zh-CN" sz="2800" b="0" i="1" dirty="0"/>
                  <a:t>R</a:t>
                </a:r>
                <a:r>
                  <a:rPr lang="en-US" altLang="zh-CN" sz="2800" b="0" i="1" baseline="-25000" dirty="0"/>
                  <a:t>p</a:t>
                </a:r>
                <a:r>
                  <a:rPr lang="zh-CN" altLang="en-US" sz="2800" b="0" dirty="0"/>
                  <a:t>，</a:t>
                </a:r>
                <a:r>
                  <a:rPr lang="en-US" altLang="zh-CN" sz="2800" b="0" i="1" dirty="0"/>
                  <a:t>A</a:t>
                </a:r>
                <a:r>
                  <a:rPr lang="en-US" altLang="zh-CN" sz="2800" b="0" i="1" baseline="-25000" dirty="0"/>
                  <a:t>s </a:t>
                </a:r>
                <a:r>
                  <a:rPr lang="zh-CN" altLang="en-US" sz="2800" b="1" dirty="0"/>
                  <a:t>求 </a:t>
                </a:r>
                <a:r>
                  <a:rPr lang="en-US" altLang="zh-CN" sz="2800" b="0" i="1" dirty="0"/>
                  <a:t>N</a:t>
                </a:r>
                <a:r>
                  <a:rPr lang="zh-CN" altLang="en-US" sz="2800" b="1" dirty="0"/>
                  <a:t>。</a:t>
                </a:r>
              </a:p>
              <a:p>
                <a:pPr lvl="1">
                  <a:lnSpc>
                    <a:spcPct val="110000"/>
                  </a:lnSpc>
                </a:pPr>
                <a:r>
                  <a:rPr lang="zh-CN" altLang="en-US" dirty="0">
                    <a:solidFill>
                      <a:srgbClr val="0033CC"/>
                    </a:solidFill>
                  </a:rPr>
                  <a:t>对巴特沃思滤波器</a:t>
                </a:r>
                <a:r>
                  <a:rPr lang="zh-CN" altLang="en-US" dirty="0"/>
                  <a:t>，若 </a:t>
                </a:r>
                <a:r>
                  <a:rPr lang="en-US" altLang="zh-CN" i="1" dirty="0" err="1"/>
                  <a:t>R</a:t>
                </a:r>
                <a:r>
                  <a:rPr lang="en-US" altLang="zh-CN" i="1" baseline="-25000" dirty="0" err="1"/>
                  <a:t>p</a:t>
                </a:r>
                <a:r>
                  <a:rPr lang="en-US" altLang="zh-CN" dirty="0" err="1"/>
                  <a:t>≠3dB</a:t>
                </a:r>
                <a:r>
                  <a:rPr lang="zh-CN" altLang="en-US" dirty="0"/>
                  <a:t>  ，则用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zh-CN" altLang="en-US" b="0" i="1" smtClean="0">
                                <a:latin typeface="Cambria Math" panose="02040503050406030204" pitchFamily="18" charset="0"/>
                              </a:rPr>
                              <m:t>𝛺</m:t>
                            </m:r>
                          </m:e>
                        </m:acc>
                      </m:e>
                      <m:sub>
                        <m:r>
                          <a:rPr lang="en-US" altLang="zh-CN" b="0" i="1" smtClean="0">
                            <a:latin typeface="Cambria Math" panose="02040503050406030204" pitchFamily="18" charset="0"/>
                          </a:rPr>
                          <m:t>𝑝</m:t>
                        </m:r>
                      </m:sub>
                    </m:sSub>
                  </m:oMath>
                </a14:m>
                <a:r>
                  <a:rPr lang="zh-CN" altLang="en-US" dirty="0"/>
                  <a:t> 求在</a:t>
                </a:r>
                <a:r>
                  <a:rPr lang="en-US" altLang="zh-CN" dirty="0" err="1"/>
                  <a:t>3dB</a:t>
                </a:r>
                <a:r>
                  <a:rPr lang="zh-CN" altLang="en-US" dirty="0"/>
                  <a:t>衰减处的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b="0" i="1">
                                <a:latin typeface="Cambria Math" panose="02040503050406030204" pitchFamily="18" charset="0"/>
                              </a:rPr>
                              <m:t>𝛺</m:t>
                            </m:r>
                          </m:e>
                        </m:acc>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(≠1)</m:t>
                    </m:r>
                    <m:r>
                      <a:rPr lang="zh-CN" altLang="en-US" b="0" i="1">
                        <a:latin typeface="Cambria Math" panose="02040503050406030204" pitchFamily="18" charset="0"/>
                      </a:rPr>
                      <m:t>；</m:t>
                    </m:r>
                  </m:oMath>
                </a14:m>
                <a:r>
                  <a:rPr lang="zh-CN" altLang="en-US" dirty="0"/>
                  <a:t>若 </a:t>
                </a:r>
                <a:r>
                  <a:rPr lang="en-US" altLang="zh-CN" i="1" dirty="0"/>
                  <a:t>R</a:t>
                </a:r>
                <a:r>
                  <a:rPr lang="en-US" altLang="zh-CN" i="1" baseline="-25000" dirty="0"/>
                  <a:t>p</a:t>
                </a:r>
                <a:r>
                  <a:rPr lang="en-US" altLang="zh-CN" dirty="0"/>
                  <a:t>=</a:t>
                </a:r>
                <a:r>
                  <a:rPr lang="en-US" altLang="zh-CN" dirty="0" err="1"/>
                  <a:t>3dB</a:t>
                </a:r>
                <a:r>
                  <a:rPr lang="zh-CN" altLang="en-US" dirty="0"/>
                  <a:t> ，则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b="0" i="1">
                                <a:latin typeface="Cambria Math" panose="02040503050406030204" pitchFamily="18" charset="0"/>
                              </a:rPr>
                              <m:t>𝛺</m:t>
                            </m:r>
                          </m:e>
                        </m:acc>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b="0" i="1">
                                <a:latin typeface="Cambria Math" panose="02040503050406030204" pitchFamily="18" charset="0"/>
                              </a:rPr>
                              <m:t>𝛺</m:t>
                            </m:r>
                          </m:e>
                        </m:acc>
                      </m:e>
                      <m:sub>
                        <m:r>
                          <a:rPr lang="en-US" altLang="zh-CN" b="0" i="1">
                            <a:latin typeface="Cambria Math" panose="02040503050406030204" pitchFamily="18" charset="0"/>
                          </a:rPr>
                          <m:t>𝑝</m:t>
                        </m:r>
                      </m:sub>
                    </m:sSub>
                  </m:oMath>
                </a14:m>
                <a:endParaRPr lang="zh-CN" altLang="en-US" dirty="0"/>
              </a:p>
              <a:p>
                <a:pPr lvl="1">
                  <a:lnSpc>
                    <a:spcPct val="110000"/>
                  </a:lnSpc>
                </a:pPr>
                <a:r>
                  <a:rPr lang="zh-CN" altLang="en-US" dirty="0">
                    <a:solidFill>
                      <a:srgbClr val="006600"/>
                    </a:solidFill>
                  </a:rPr>
                  <a:t>对切比雪夫滤波器</a:t>
                </a:r>
                <a:r>
                  <a:rPr lang="zh-CN" altLang="en-US" dirty="0"/>
                  <a:t>，不论 </a:t>
                </a:r>
                <a:r>
                  <a:rPr lang="en-US" altLang="zh-CN" i="1" dirty="0"/>
                  <a:t>R</a:t>
                </a:r>
                <a:r>
                  <a:rPr lang="en-US" altLang="zh-CN" i="1" baseline="-25000" dirty="0"/>
                  <a:t>p</a:t>
                </a:r>
                <a:r>
                  <a:rPr lang="zh-CN" altLang="en-US" dirty="0"/>
                  <a:t>是何值，必有 </a:t>
                </a:r>
                <a:r>
                  <a:rPr lang="en-US" altLang="zh-CN" i="1" dirty="0" err="1"/>
                  <a:t>Ω</a:t>
                </a:r>
                <a:r>
                  <a:rPr lang="en-US" altLang="zh-CN" i="1" baseline="-25000" dirty="0" err="1"/>
                  <a:t>c</a:t>
                </a:r>
                <a:r>
                  <a:rPr lang="en-US" altLang="zh-CN" i="1" dirty="0"/>
                  <a:t>= </a:t>
                </a:r>
                <a:r>
                  <a:rPr lang="en-US" altLang="zh-CN" i="1" dirty="0" err="1"/>
                  <a:t>Ω</a:t>
                </a:r>
                <a:r>
                  <a:rPr lang="en-US" altLang="zh-CN" i="1" baseline="-25000" dirty="0" err="1"/>
                  <a:t>p</a:t>
                </a:r>
                <a:endParaRPr lang="en-US" altLang="zh-CN" i="1" baseline="-25000" dirty="0"/>
              </a:p>
              <a:p>
                <a:r>
                  <a:rPr lang="en-US" altLang="zh-CN" sz="2800" b="1" dirty="0"/>
                  <a:t>4. </a:t>
                </a:r>
                <a:r>
                  <a:rPr lang="zh-CN" altLang="en-US" sz="2800" b="1" dirty="0"/>
                  <a:t>根据 </a:t>
                </a:r>
                <a:r>
                  <a:rPr lang="en-US" altLang="zh-CN" sz="2800" b="0" i="1" dirty="0"/>
                  <a:t>N</a:t>
                </a:r>
                <a:r>
                  <a:rPr lang="en-US" altLang="zh-CN" sz="2800" b="0" dirty="0"/>
                  <a:t>, </a:t>
                </a:r>
                <a:r>
                  <a:rPr lang="en-US" altLang="zh-CN" sz="2800" b="0" i="1" dirty="0"/>
                  <a:t>ε</a:t>
                </a:r>
                <a:r>
                  <a:rPr lang="zh-CN" altLang="en-US" sz="2800" b="1" dirty="0"/>
                  <a:t>，求得归一化低通</a:t>
                </a:r>
                <a:r>
                  <a:rPr lang="en-US" altLang="zh-CN" sz="2800" b="1" dirty="0"/>
                  <a:t>AF</a:t>
                </a:r>
                <a:r>
                  <a:rPr lang="zh-CN" altLang="en-US" sz="2800" b="1" dirty="0"/>
                  <a:t>的系统函数 </a:t>
                </a:r>
                <a:r>
                  <a:rPr lang="en-US" altLang="zh-CN" sz="2800" b="0" i="1" dirty="0"/>
                  <a:t>H</a:t>
                </a:r>
                <a:r>
                  <a:rPr lang="en-US" altLang="zh-CN" sz="2800" b="0" i="1" baseline="-25000" dirty="0"/>
                  <a:t>an</a:t>
                </a:r>
                <a:r>
                  <a:rPr lang="en-US" altLang="zh-CN" sz="2800" b="0" dirty="0"/>
                  <a:t>(</a:t>
                </a:r>
                <a14:m>
                  <m:oMath xmlns:m="http://schemas.openxmlformats.org/officeDocument/2006/math">
                    <m:acc>
                      <m:accPr>
                        <m:chr m:val="̅"/>
                        <m:ctrlPr>
                          <a:rPr lang="en-US" altLang="zh-CN" sz="2800" b="0" i="1" dirty="0" smtClean="0">
                            <a:latin typeface="Cambria Math" panose="02040503050406030204" pitchFamily="18" charset="0"/>
                          </a:rPr>
                        </m:ctrlPr>
                      </m:accPr>
                      <m:e>
                        <m:r>
                          <a:rPr lang="en-US" altLang="zh-CN" sz="2800" b="0" i="1" dirty="0" smtClean="0">
                            <a:latin typeface="Cambria Math" panose="02040503050406030204" pitchFamily="18" charset="0"/>
                          </a:rPr>
                          <m:t>𝑠</m:t>
                        </m:r>
                      </m:e>
                    </m:acc>
                  </m:oMath>
                </a14:m>
                <a:r>
                  <a:rPr lang="en-US" altLang="zh-CN" sz="2800" b="0" dirty="0"/>
                  <a:t>)</a:t>
                </a:r>
                <a:endParaRPr lang="en-US" altLang="zh-CN" sz="2800" b="1" dirty="0"/>
              </a:p>
              <a:p>
                <a:r>
                  <a:rPr lang="en-US" altLang="zh-CN" sz="2800" b="1" dirty="0"/>
                  <a:t>5. </a:t>
                </a:r>
                <a:r>
                  <a:rPr lang="zh-CN" altLang="en-US" sz="2800" b="1" dirty="0"/>
                  <a:t>用 </a:t>
                </a:r>
                <a14:m>
                  <m:oMath xmlns:m="http://schemas.openxmlformats.org/officeDocument/2006/math">
                    <m:sSub>
                      <m:sSubPr>
                        <m:ctrlPr>
                          <a:rPr lang="en-US" altLang="zh-CN" b="0" i="1">
                            <a:latin typeface="Cambria Math" panose="02040503050406030204" pitchFamily="18" charset="0"/>
                          </a:rPr>
                        </m:ctrlPr>
                      </m:sSubPr>
                      <m:e>
                        <m:acc>
                          <m:accPr>
                            <m:chr m:val="̅"/>
                            <m:ctrlPr>
                              <a:rPr lang="en-US" altLang="zh-CN" b="0" i="1">
                                <a:latin typeface="Cambria Math" panose="02040503050406030204" pitchFamily="18" charset="0"/>
                              </a:rPr>
                            </m:ctrlPr>
                          </m:accPr>
                          <m:e>
                            <m:r>
                              <a:rPr lang="zh-CN" altLang="en-US" b="0" i="1">
                                <a:latin typeface="Cambria Math" panose="02040503050406030204" pitchFamily="18" charset="0"/>
                              </a:rPr>
                              <m:t>𝛺</m:t>
                            </m:r>
                          </m:e>
                        </m:acc>
                      </m:e>
                      <m:sub>
                        <m:r>
                          <a:rPr lang="en-US" altLang="zh-CN" b="0" i="1">
                            <a:latin typeface="Cambria Math" panose="02040503050406030204" pitchFamily="18" charset="0"/>
                          </a:rPr>
                          <m:t>𝑐</m:t>
                        </m:r>
                      </m:sub>
                    </m:sSub>
                  </m:oMath>
                </a14:m>
                <a:r>
                  <a:rPr lang="zh-CN" altLang="en-US" sz="2800" b="1" dirty="0"/>
                  <a:t>“去归一化”</a:t>
                </a:r>
                <a:endParaRPr lang="en-US" altLang="zh-CN" sz="2800" b="1" dirty="0"/>
              </a:p>
              <a:p>
                <a:pPr lvl="1"/>
                <a:r>
                  <a:rPr lang="zh-CN" altLang="en-US" dirty="0">
                    <a:solidFill>
                      <a:srgbClr val="0033CC"/>
                    </a:solidFill>
                  </a:rPr>
                  <a:t>对巴特沃思滤波器 </a:t>
                </a:r>
                <a:r>
                  <a:rPr lang="en-US" altLang="zh-CN" i="1" dirty="0"/>
                  <a:t>H</a:t>
                </a:r>
                <a:r>
                  <a:rPr lang="en-US" altLang="zh-CN" i="1" baseline="-25000" dirty="0"/>
                  <a:t>a</a:t>
                </a:r>
                <a:r>
                  <a:rPr lang="en-US" altLang="zh-CN" dirty="0"/>
                  <a:t>(</a:t>
                </a:r>
                <a14:m>
                  <m:oMath xmlns:m="http://schemas.openxmlformats.org/officeDocument/2006/math">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𝑠</m:t>
                        </m:r>
                      </m:e>
                    </m:acc>
                  </m:oMath>
                </a14:m>
                <a:r>
                  <a:rPr lang="en-US" altLang="zh-CN" dirty="0"/>
                  <a:t>)=</a:t>
                </a:r>
                <a:r>
                  <a:rPr lang="en-US" altLang="zh-CN" i="1" dirty="0"/>
                  <a:t>H</a:t>
                </a:r>
                <a:r>
                  <a:rPr lang="en-US" altLang="zh-CN" i="1" baseline="-25000" dirty="0"/>
                  <a:t>an</a:t>
                </a:r>
                <a:r>
                  <a:rPr lang="en-US" altLang="zh-CN" dirty="0"/>
                  <a:t>(</a:t>
                </a:r>
                <a14:m>
                  <m:oMath xmlns:m="http://schemas.openxmlformats.org/officeDocument/2006/math">
                    <m:acc>
                      <m:accPr>
                        <m:chr m:val="̅"/>
                        <m:ctrlPr>
                          <a:rPr lang="en-US" altLang="zh-CN" i="1" dirty="0">
                            <a:latin typeface="Cambria Math" panose="02040503050406030204" pitchFamily="18" charset="0"/>
                          </a:rPr>
                        </m:ctrlPr>
                      </m:accPr>
                      <m:e>
                        <m:r>
                          <m:rPr>
                            <m:sty m:val="p"/>
                          </m:rPr>
                          <a:rPr lang="en-US" altLang="zh-CN" b="0" i="0" dirty="0">
                            <a:latin typeface="Cambria Math" panose="02040503050406030204" pitchFamily="18" charset="0"/>
                          </a:rPr>
                          <m:t>s</m:t>
                        </m:r>
                      </m:e>
                    </m:acc>
                    <m:r>
                      <a:rPr lang="en-US" altLang="zh-CN" b="0"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𝛺</m:t>
                        </m:r>
                      </m:e>
                      <m:sub>
                        <m:r>
                          <m:rPr>
                            <m:sty m:val="p"/>
                          </m:rPr>
                          <a:rPr lang="en-US" altLang="zh-CN" b="0" i="0" dirty="0" smtClean="0">
                            <a:latin typeface="Cambria Math" panose="02040503050406030204" pitchFamily="18" charset="0"/>
                          </a:rPr>
                          <m:t>c</m:t>
                        </m:r>
                      </m:sub>
                    </m:sSub>
                  </m:oMath>
                </a14:m>
                <a:r>
                  <a:rPr lang="en-US" altLang="zh-CN" dirty="0"/>
                  <a:t>) </a:t>
                </a:r>
              </a:p>
              <a:p>
                <a:pPr lvl="1"/>
                <a:r>
                  <a:rPr lang="zh-CN" altLang="en-US" dirty="0">
                    <a:solidFill>
                      <a:srgbClr val="006600"/>
                    </a:solidFill>
                  </a:rPr>
                  <a:t>对切比雪夫滤波器  </a:t>
                </a:r>
                <a:r>
                  <a:rPr lang="en-US" altLang="zh-CN" i="1" dirty="0"/>
                  <a:t>H</a:t>
                </a:r>
                <a:r>
                  <a:rPr lang="en-US" altLang="zh-CN" i="1" baseline="-25000" dirty="0"/>
                  <a:t>a</a:t>
                </a:r>
                <a:r>
                  <a:rPr lang="en-US" altLang="zh-CN" dirty="0"/>
                  <a:t>(</a:t>
                </a:r>
                <a14:m>
                  <m:oMath xmlns:m="http://schemas.openxmlformats.org/officeDocument/2006/math">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𝑠</m:t>
                        </m:r>
                      </m:e>
                    </m:acc>
                  </m:oMath>
                </a14:m>
                <a:r>
                  <a:rPr lang="en-US" altLang="zh-CN" dirty="0"/>
                  <a:t>) = </a:t>
                </a:r>
                <a:r>
                  <a:rPr lang="en-US" altLang="zh-CN" i="1" dirty="0"/>
                  <a:t>H</a:t>
                </a:r>
                <a:r>
                  <a:rPr lang="en-US" altLang="zh-CN" i="1" baseline="-25000" dirty="0"/>
                  <a:t>an</a:t>
                </a:r>
                <a:r>
                  <a:rPr lang="en-US" altLang="zh-CN" dirty="0"/>
                  <a:t>(</a:t>
                </a:r>
                <a14:m>
                  <m:oMath xmlns:m="http://schemas.openxmlformats.org/officeDocument/2006/math">
                    <m:acc>
                      <m:accPr>
                        <m:chr m:val="̅"/>
                        <m:ctrlPr>
                          <a:rPr lang="en-US" altLang="zh-CN" i="1" dirty="0">
                            <a:latin typeface="Cambria Math" panose="02040503050406030204" pitchFamily="18" charset="0"/>
                          </a:rPr>
                        </m:ctrlPr>
                      </m:accPr>
                      <m:e>
                        <m:r>
                          <a:rPr lang="en-US" altLang="zh-CN" b="0" i="1" dirty="0">
                            <a:latin typeface="Cambria Math" panose="02040503050406030204" pitchFamily="18" charset="0"/>
                          </a:rPr>
                          <m:t>𝑠</m:t>
                        </m:r>
                      </m:e>
                    </m:acc>
                  </m:oMath>
                </a14:m>
                <a:r>
                  <a:rPr lang="en-US" altLang="zh-CN" dirty="0"/>
                  <a:t>)</a:t>
                </a:r>
                <a:endParaRPr lang="zh-CN" altLang="en-US" dirty="0"/>
              </a:p>
              <a:p>
                <a:r>
                  <a:rPr lang="en-US" altLang="zh-CN" sz="2800" b="1" dirty="0"/>
                  <a:t>6. </a:t>
                </a:r>
                <a:r>
                  <a:rPr lang="zh-CN" altLang="en-US" sz="2800" b="1" dirty="0"/>
                  <a:t>利用模拟频带变换关系，将 </a:t>
                </a:r>
                <a:r>
                  <a:rPr lang="en-US" altLang="zh-CN" sz="2800" b="0" i="1" dirty="0"/>
                  <a:t>H</a:t>
                </a:r>
                <a:r>
                  <a:rPr lang="en-US" altLang="zh-CN" sz="2800" b="0" i="1" baseline="-25000" dirty="0"/>
                  <a:t>a</a:t>
                </a:r>
                <a:r>
                  <a:rPr lang="en-US" altLang="zh-CN" sz="2800" b="0" dirty="0"/>
                  <a:t>(</a:t>
                </a:r>
                <a14:m>
                  <m:oMath xmlns:m="http://schemas.openxmlformats.org/officeDocument/2006/math">
                    <m:acc>
                      <m:accPr>
                        <m:chr m:val="̅"/>
                        <m:ctrlPr>
                          <a:rPr lang="en-US" altLang="zh-CN" b="0" i="1" dirty="0" smtClean="0">
                            <a:latin typeface="Cambria Math" panose="02040503050406030204" pitchFamily="18" charset="0"/>
                          </a:rPr>
                        </m:ctrlPr>
                      </m:accPr>
                      <m:e>
                        <m:r>
                          <a:rPr lang="en-US" altLang="zh-CN" b="0" i="1" dirty="0">
                            <a:latin typeface="Cambria Math" panose="02040503050406030204" pitchFamily="18" charset="0"/>
                          </a:rPr>
                          <m:t>𝑠</m:t>
                        </m:r>
                      </m:e>
                    </m:acc>
                  </m:oMath>
                </a14:m>
                <a:r>
                  <a:rPr lang="en-US" altLang="zh-CN" sz="2800" b="0" dirty="0"/>
                  <a:t>) </a:t>
                </a:r>
                <a:r>
                  <a:rPr lang="zh-CN" altLang="en-US" sz="2800" b="1" dirty="0"/>
                  <a:t>转换成与待求</a:t>
                </a:r>
                <a:r>
                  <a:rPr lang="en-US" altLang="zh-CN" sz="2800" b="1" dirty="0"/>
                  <a:t>DF</a:t>
                </a:r>
                <a:r>
                  <a:rPr lang="zh-CN" altLang="en-US" sz="2800" b="1" dirty="0"/>
                  <a:t>对应样本</a:t>
                </a:r>
                <a:r>
                  <a:rPr lang="en-US" altLang="zh-CN" sz="2800" b="1" dirty="0"/>
                  <a:t>AF</a:t>
                </a:r>
                <a:r>
                  <a:rPr lang="zh-CN" altLang="en-US" sz="2800" b="1" dirty="0"/>
                  <a:t>的系统函数 </a:t>
                </a:r>
                <a:r>
                  <a:rPr lang="en-US" altLang="zh-CN" sz="2800" b="0" i="1" dirty="0" err="1"/>
                  <a:t>H</a:t>
                </a:r>
                <a:r>
                  <a:rPr lang="en-US" altLang="zh-CN" sz="2800" b="0" i="1" baseline="-25000" dirty="0" err="1"/>
                  <a:t>d</a:t>
                </a:r>
                <a:r>
                  <a:rPr lang="en-US" altLang="zh-CN" sz="2800" b="0" i="1" baseline="-25000" dirty="0"/>
                  <a:t> </a:t>
                </a:r>
                <a:r>
                  <a:rPr lang="en-US" altLang="zh-CN" sz="2800" b="0" dirty="0"/>
                  <a:t>(</a:t>
                </a:r>
                <a:r>
                  <a:rPr lang="en-US" altLang="zh-CN" sz="2800" b="0" i="1" dirty="0"/>
                  <a:t>s</a:t>
                </a:r>
                <a:r>
                  <a:rPr lang="en-US" altLang="zh-CN" sz="2800" b="0" dirty="0"/>
                  <a:t>)</a:t>
                </a:r>
                <a:endParaRPr lang="zh-CN" altLang="en-US" sz="2800" b="1" dirty="0"/>
              </a:p>
              <a:p>
                <a:r>
                  <a:rPr lang="en-US" altLang="zh-CN" sz="2800" b="1" dirty="0"/>
                  <a:t>7. </a:t>
                </a:r>
                <a:r>
                  <a:rPr lang="zh-CN" altLang="en-US" sz="2800" b="1" dirty="0"/>
                  <a:t>利用冲激响应不变法或双线性变换法，由 </a:t>
                </a:r>
                <a:r>
                  <a:rPr lang="en-US" altLang="zh-CN" sz="2800" b="0" i="1" dirty="0" err="1"/>
                  <a:t>H</a:t>
                </a:r>
                <a:r>
                  <a:rPr lang="en-US" altLang="zh-CN" sz="2800" b="0" i="1" baseline="-25000" dirty="0" err="1"/>
                  <a:t>d</a:t>
                </a:r>
                <a:r>
                  <a:rPr lang="en-US" altLang="zh-CN" sz="2800" b="0" i="1" baseline="-25000" dirty="0"/>
                  <a:t> </a:t>
                </a:r>
                <a:r>
                  <a:rPr lang="en-US" altLang="zh-CN" sz="2800" b="0" dirty="0"/>
                  <a:t>(</a:t>
                </a:r>
                <a:r>
                  <a:rPr lang="en-US" altLang="zh-CN" sz="2800" b="0" i="1" dirty="0"/>
                  <a:t>s</a:t>
                </a:r>
                <a:r>
                  <a:rPr lang="en-US" altLang="zh-CN" sz="2800" b="0" dirty="0"/>
                  <a:t>) </a:t>
                </a:r>
                <a:r>
                  <a:rPr lang="zh-CN" altLang="en-US" sz="2800" b="1" dirty="0"/>
                  <a:t>求得待求</a:t>
                </a:r>
                <a:r>
                  <a:rPr lang="en-US" altLang="zh-CN" sz="2800" b="1" dirty="0"/>
                  <a:t>DF</a:t>
                </a:r>
                <a:r>
                  <a:rPr lang="zh-CN" altLang="en-US" sz="2800" b="1" dirty="0"/>
                  <a:t>的</a:t>
                </a:r>
                <a:r>
                  <a:rPr lang="en-US" altLang="zh-CN" sz="2800" b="0" i="1" dirty="0"/>
                  <a:t>H</a:t>
                </a:r>
                <a:r>
                  <a:rPr lang="en-US" altLang="zh-CN" sz="2800" b="0" dirty="0"/>
                  <a:t>(</a:t>
                </a:r>
                <a:r>
                  <a:rPr lang="en-US" altLang="zh-CN" sz="2800" b="0" i="1" dirty="0"/>
                  <a:t>z</a:t>
                </a:r>
                <a:r>
                  <a:rPr lang="en-US" altLang="zh-CN" sz="2800" b="0" dirty="0"/>
                  <a:t>)</a:t>
                </a:r>
                <a:endParaRPr lang="zh-CN" altLang="en-US" dirty="0"/>
              </a:p>
              <a:p>
                <a:pPr>
                  <a:lnSpc>
                    <a:spcPct val="110000"/>
                  </a:lnSpc>
                </a:pPr>
                <a:endParaRPr lang="en-US" altLang="zh-CN" i="1" baseline="-25000" dirty="0"/>
              </a:p>
              <a:p>
                <a:pPr>
                  <a:lnSpc>
                    <a:spcPct val="150000"/>
                  </a:lnSpc>
                </a:pPr>
                <a:endParaRPr lang="zh-CN" altLang="en-US" sz="2800" b="1" dirty="0"/>
              </a:p>
              <a:p>
                <a:endParaRPr lang="zh-CN" altLang="en-US" dirty="0"/>
              </a:p>
            </p:txBody>
          </p:sp>
        </mc:Choice>
        <mc:Fallback xmlns="">
          <p:sp>
            <p:nvSpPr>
              <p:cNvPr id="5" name="内容占位符 2">
                <a:extLst>
                  <a:ext uri="{FF2B5EF4-FFF2-40B4-BE49-F238E27FC236}">
                    <a16:creationId xmlns:a16="http://schemas.microsoft.com/office/drawing/2014/main" id="{83BA1D66-33E7-4DF9-9288-059C87FED2A0}"/>
                  </a:ext>
                </a:extLst>
              </p:cNvPr>
              <p:cNvSpPr>
                <a:spLocks noGrp="1" noRot="1" noChangeAspect="1" noMove="1" noResize="1" noEditPoints="1" noAdjustHandles="1" noChangeArrowheads="1" noChangeShapeType="1" noTextEdit="1"/>
              </p:cNvSpPr>
              <p:nvPr>
                <p:ph idx="1"/>
              </p:nvPr>
            </p:nvSpPr>
            <p:spPr>
              <a:xfrm>
                <a:off x="609600" y="1341438"/>
                <a:ext cx="10972800" cy="5160320"/>
              </a:xfrm>
              <a:blipFill>
                <a:blip r:embed="rId2"/>
                <a:stretch>
                  <a:fillRect l="-222" t="-18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1972051"/>
      </p:ext>
    </p:extLst>
  </p:cSld>
  <p:clrMapOvr>
    <a:masterClrMapping/>
  </p:clrMapOvr>
  <p:transition spd="med">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3C645-9FE2-44DC-BC2B-514C03854B8F}"/>
              </a:ext>
            </a:extLst>
          </p:cNvPr>
          <p:cNvSpPr>
            <a:spLocks noGrp="1"/>
          </p:cNvSpPr>
          <p:nvPr>
            <p:ph type="title"/>
          </p:nvPr>
        </p:nvSpPr>
        <p:spPr>
          <a:xfrm>
            <a:off x="1006967" y="262375"/>
            <a:ext cx="10530417" cy="692150"/>
          </a:xfrm>
        </p:spPr>
        <p:txBody>
          <a:bodyPr/>
          <a:lstStyle/>
          <a:p>
            <a:r>
              <a:rPr lang="en-US" altLang="zh-CN" dirty="0"/>
              <a:t>IIR</a:t>
            </a:r>
            <a:r>
              <a:rPr lang="zh-CN" altLang="en-US" dirty="0"/>
              <a:t>滤波器设计</a:t>
            </a:r>
          </a:p>
        </p:txBody>
      </p:sp>
      <p:sp>
        <p:nvSpPr>
          <p:cNvPr id="4" name="灯片编号占位符 3">
            <a:extLst>
              <a:ext uri="{FF2B5EF4-FFF2-40B4-BE49-F238E27FC236}">
                <a16:creationId xmlns:a16="http://schemas.microsoft.com/office/drawing/2014/main" id="{1228D50A-B433-4090-903A-BE8CAF4B307A}"/>
              </a:ext>
            </a:extLst>
          </p:cNvPr>
          <p:cNvSpPr>
            <a:spLocks noGrp="1"/>
          </p:cNvSpPr>
          <p:nvPr>
            <p:ph type="sldNum" sz="quarter" idx="12"/>
          </p:nvPr>
        </p:nvSpPr>
        <p:spPr>
          <a:xfrm>
            <a:off x="9336348" y="481299"/>
            <a:ext cx="2844800" cy="287338"/>
          </a:xfrm>
        </p:spPr>
        <p:txBody>
          <a:bodyPr/>
          <a:lstStyle/>
          <a:p>
            <a:pPr>
              <a:defRPr/>
            </a:pPr>
            <a:fld id="{BBAC5825-1D12-4EE6-8F09-D4CDC8CB2D43}" type="slidenum">
              <a:rPr lang="en-US" altLang="zh-CN" smtClean="0"/>
              <a:pPr>
                <a:defRPr/>
              </a:pPr>
              <a:t>33</a:t>
            </a:fld>
            <a:endParaRPr lang="en-US" altLang="zh-CN" dirty="0"/>
          </a:p>
        </p:txBody>
      </p:sp>
      <p:sp>
        <p:nvSpPr>
          <p:cNvPr id="5" name="内容占位符 8">
            <a:extLst>
              <a:ext uri="{FF2B5EF4-FFF2-40B4-BE49-F238E27FC236}">
                <a16:creationId xmlns:a16="http://schemas.microsoft.com/office/drawing/2014/main" id="{2E884B77-6463-481D-9786-0B50C5C8A0E1}"/>
              </a:ext>
            </a:extLst>
          </p:cNvPr>
          <p:cNvSpPr txBox="1">
            <a:spLocks/>
          </p:cNvSpPr>
          <p:nvPr/>
        </p:nvSpPr>
        <p:spPr bwMode="auto">
          <a:xfrm>
            <a:off x="1007907" y="947522"/>
            <a:ext cx="10972800" cy="598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ct val="0"/>
              </a:spcAft>
              <a:buClr>
                <a:schemeClr val="bg2"/>
              </a:buClr>
              <a:buSzPct val="75000"/>
              <a:buFont typeface="Wingdings" panose="05000000000000000000" pitchFamily="2" charset="2"/>
              <a:buChar char="r"/>
              <a:defRPr sz="2800" b="1">
                <a:solidFill>
                  <a:schemeClr val="tx1"/>
                </a:solidFill>
                <a:latin typeface="宋体" panose="02010600030101010101" pitchFamily="2" charset="-122"/>
                <a:ea typeface="宋体" panose="02010600030101010101" pitchFamily="2" charset="-122"/>
                <a:cs typeface="+mn-cs"/>
              </a:defRPr>
            </a:lvl1pPr>
            <a:lvl2pPr marL="742950" indent="-285750" algn="l" rtl="0" eaLnBrk="1" fontAlgn="base" hangingPunct="1">
              <a:spcBef>
                <a:spcPts val="600"/>
              </a:spcBef>
              <a:spcAft>
                <a:spcPct val="0"/>
              </a:spcAft>
              <a:buClr>
                <a:schemeClr val="accent2">
                  <a:lumMod val="50000"/>
                </a:schemeClr>
              </a:buClr>
              <a:buSzPct val="80000"/>
              <a:buFont typeface="Wingdings" panose="05000000000000000000" pitchFamily="2" charset="2"/>
              <a:buChar char="¦"/>
              <a:defRPr sz="2400" b="1">
                <a:solidFill>
                  <a:schemeClr val="tx1"/>
                </a:solidFill>
                <a:latin typeface="宋体" panose="02010600030101010101" pitchFamily="2" charset="-122"/>
                <a:ea typeface="宋体" panose="02010600030101010101" pitchFamily="2" charset="-122"/>
              </a:defRPr>
            </a:lvl2pPr>
            <a:lvl3pPr marL="1143000" indent="-228600" algn="l" rtl="0" eaLnBrk="1" fontAlgn="base" hangingPunct="1">
              <a:spcBef>
                <a:spcPts val="600"/>
              </a:spcBef>
              <a:spcAft>
                <a:spcPct val="0"/>
              </a:spcAft>
              <a:buClr>
                <a:schemeClr val="bg2"/>
              </a:buClr>
              <a:buSzPct val="65000"/>
              <a:buFont typeface="Wingdings" panose="05000000000000000000" pitchFamily="2" charset="2"/>
              <a:buChar char="u"/>
              <a:defRPr sz="2200">
                <a:solidFill>
                  <a:schemeClr val="tx1"/>
                </a:solidFill>
                <a:latin typeface="宋体" panose="02010600030101010101" pitchFamily="2" charset="-122"/>
                <a:ea typeface="宋体" panose="02010600030101010101" pitchFamily="2" charset="-122"/>
              </a:defRPr>
            </a:lvl3pPr>
            <a:lvl4pPr marL="1600200" indent="-228600" algn="l" rtl="0" eaLnBrk="1" fontAlgn="base" hangingPunct="1">
              <a:spcBef>
                <a:spcPts val="600"/>
              </a:spcBef>
              <a:spcAft>
                <a:spcPct val="0"/>
              </a:spcAft>
              <a:buClr>
                <a:schemeClr val="accent2"/>
              </a:buClr>
              <a:buSzPct val="70000"/>
              <a:buFont typeface="Wingdings" panose="05000000000000000000" pitchFamily="2" charset="2"/>
              <a:buChar char="l"/>
              <a:defRPr>
                <a:solidFill>
                  <a:schemeClr val="tx1"/>
                </a:solidFill>
                <a:latin typeface="+mn-lt"/>
                <a:ea typeface="+mn-ea"/>
              </a:defRPr>
            </a:lvl4pPr>
            <a:lvl5pPr marL="2057400" indent="-228600" algn="l" rtl="0" eaLnBrk="1" fontAlgn="base" hangingPunct="1">
              <a:spcBef>
                <a:spcPts val="600"/>
              </a:spcBef>
              <a:spcAft>
                <a:spcPct val="0"/>
              </a:spcAft>
              <a:buClr>
                <a:schemeClr val="bg2"/>
              </a:buClr>
              <a:buFont typeface="Wingdings" panose="05000000000000000000" pitchFamily="2" charset="2"/>
              <a:buChar char="§"/>
              <a:defRPr>
                <a:solidFill>
                  <a:schemeClr val="tx1"/>
                </a:solidFill>
                <a:latin typeface="+mn-lt"/>
                <a:ea typeface="+mn-ea"/>
              </a:defRPr>
            </a:lvl5pPr>
            <a:lvl6pPr marL="2514600" indent="-228600" algn="l" rtl="0" eaLnBrk="1" fontAlgn="base" hangingPunct="1">
              <a:lnSpc>
                <a:spcPct val="120000"/>
              </a:lnSpc>
              <a:spcBef>
                <a:spcPct val="3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eaLnBrk="1" fontAlgn="base" hangingPunct="1">
              <a:lnSpc>
                <a:spcPct val="120000"/>
              </a:lnSpc>
              <a:spcBef>
                <a:spcPct val="3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eaLnBrk="1" fontAlgn="base" hangingPunct="1">
              <a:lnSpc>
                <a:spcPct val="120000"/>
              </a:lnSpc>
              <a:spcBef>
                <a:spcPct val="3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eaLnBrk="1" fontAlgn="base" hangingPunct="1">
              <a:lnSpc>
                <a:spcPct val="120000"/>
              </a:lnSpc>
              <a:spcBef>
                <a:spcPct val="30000"/>
              </a:spcBef>
              <a:spcAft>
                <a:spcPct val="0"/>
              </a:spcAft>
              <a:buClr>
                <a:schemeClr val="bg2"/>
              </a:buClr>
              <a:buFont typeface="Wingdings" pitchFamily="2" charset="2"/>
              <a:buChar char="§"/>
              <a:defRPr sz="2000">
                <a:solidFill>
                  <a:schemeClr val="tx1"/>
                </a:solidFill>
                <a:latin typeface="+mn-lt"/>
                <a:ea typeface="+mn-ea"/>
              </a:defRPr>
            </a:lvl9pPr>
          </a:lstStyle>
          <a:p>
            <a:pPr marL="0" indent="0">
              <a:buFont typeface="Wingdings" panose="05000000000000000000" pitchFamily="2" charset="2"/>
              <a:buNone/>
            </a:pPr>
            <a:r>
              <a:rPr lang="zh-CN" altLang="en-US" sz="2400" kern="0" dirty="0">
                <a:latin typeface="+mn-lt"/>
              </a:rPr>
              <a:t>低通</a:t>
            </a:r>
            <a:r>
              <a:rPr lang="en-US" altLang="zh-CN" sz="2400" kern="0" dirty="0">
                <a:latin typeface="+mn-lt"/>
              </a:rPr>
              <a:t>			</a:t>
            </a:r>
            <a:r>
              <a:rPr lang="zh-CN" altLang="en-US" sz="2400" kern="0" dirty="0">
                <a:latin typeface="+mn-lt"/>
              </a:rPr>
              <a:t>高通</a:t>
            </a:r>
            <a:r>
              <a:rPr lang="en-US" altLang="zh-CN" sz="2400" kern="0" dirty="0">
                <a:latin typeface="+mn-lt"/>
              </a:rPr>
              <a:t>			</a:t>
            </a:r>
            <a:r>
              <a:rPr lang="zh-CN" altLang="en-US" sz="2400" kern="0" dirty="0">
                <a:latin typeface="+mn-lt"/>
              </a:rPr>
              <a:t>带通</a:t>
            </a:r>
            <a:r>
              <a:rPr lang="en-US" altLang="zh-CN" sz="2400" kern="0" dirty="0">
                <a:latin typeface="+mn-lt"/>
              </a:rPr>
              <a:t>			</a:t>
            </a:r>
            <a:r>
              <a:rPr lang="zh-CN" altLang="en-US" sz="2400" kern="0" dirty="0">
                <a:latin typeface="+mn-lt"/>
              </a:rPr>
              <a:t>带阻</a:t>
            </a:r>
          </a:p>
          <a:p>
            <a:pPr marL="0" indent="0">
              <a:buFont typeface="Wingdings" panose="05000000000000000000" pitchFamily="2" charset="2"/>
              <a:buNone/>
            </a:pPr>
            <a:endParaRPr lang="zh-CN" altLang="en-US" sz="2400" kern="0" dirty="0">
              <a:latin typeface="+mn-lt"/>
            </a:endParaRPr>
          </a:p>
          <a:p>
            <a:pPr marL="0" indent="0">
              <a:buFont typeface="Wingdings" panose="05000000000000000000" pitchFamily="2" charset="2"/>
              <a:buNone/>
            </a:pPr>
            <a:endParaRPr lang="zh-CN" altLang="en-US" sz="2400" kern="0" dirty="0">
              <a:latin typeface="+mn-lt"/>
            </a:endParaRPr>
          </a:p>
        </p:txBody>
      </p:sp>
      <p:graphicFrame>
        <p:nvGraphicFramePr>
          <p:cNvPr id="6" name="对象 5">
            <a:extLst>
              <a:ext uri="{FF2B5EF4-FFF2-40B4-BE49-F238E27FC236}">
                <a16:creationId xmlns:a16="http://schemas.microsoft.com/office/drawing/2014/main" id="{D9C6A25A-782A-41AB-AE05-65AC4FB32F38}"/>
              </a:ext>
            </a:extLst>
          </p:cNvPr>
          <p:cNvGraphicFramePr>
            <a:graphicFrameLocks noChangeAspect="1"/>
          </p:cNvGraphicFramePr>
          <p:nvPr>
            <p:extLst>
              <p:ext uri="{D42A27DB-BD31-4B8C-83A1-F6EECF244321}">
                <p14:modId xmlns:p14="http://schemas.microsoft.com/office/powerpoint/2010/main" val="3540295005"/>
              </p:ext>
            </p:extLst>
          </p:nvPr>
        </p:nvGraphicFramePr>
        <p:xfrm>
          <a:off x="569496" y="2823767"/>
          <a:ext cx="1524000" cy="863600"/>
        </p:xfrm>
        <a:graphic>
          <a:graphicData uri="http://schemas.openxmlformats.org/presentationml/2006/ole">
            <mc:AlternateContent xmlns:mc="http://schemas.openxmlformats.org/markup-compatibility/2006">
              <mc:Choice xmlns:v="urn:schemas-microsoft-com:vml" Requires="v">
                <p:oleObj spid="_x0000_s162284" name="Equation" r:id="rId3" imgW="761760" imgH="431640" progId="Equation.DSMT4">
                  <p:embed/>
                </p:oleObj>
              </mc:Choice>
              <mc:Fallback>
                <p:oleObj name="Equation" r:id="rId3" imgW="761760" imgH="431640" progId="Equation.DSMT4">
                  <p:embed/>
                  <p:pic>
                    <p:nvPicPr>
                      <p:cNvPr id="5" name="对象 4">
                        <a:extLst>
                          <a:ext uri="{FF2B5EF4-FFF2-40B4-BE49-F238E27FC236}">
                            <a16:creationId xmlns:a16="http://schemas.microsoft.com/office/drawing/2014/main" id="{A2B4CC38-1445-4000-BC7E-A4AFB20BBCDB}"/>
                          </a:ext>
                        </a:extLst>
                      </p:cNvPr>
                      <p:cNvPicPr/>
                      <p:nvPr/>
                    </p:nvPicPr>
                    <p:blipFill>
                      <a:blip r:embed="rId4"/>
                      <a:stretch>
                        <a:fillRect/>
                      </a:stretch>
                    </p:blipFill>
                    <p:spPr>
                      <a:xfrm>
                        <a:off x="569496" y="2823767"/>
                        <a:ext cx="1524000" cy="8636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458B6757-949B-4877-B601-031F7B5A7454}"/>
              </a:ext>
            </a:extLst>
          </p:cNvPr>
          <p:cNvGraphicFramePr>
            <a:graphicFrameLocks noChangeAspect="1"/>
          </p:cNvGraphicFramePr>
          <p:nvPr>
            <p:extLst>
              <p:ext uri="{D42A27DB-BD31-4B8C-83A1-F6EECF244321}">
                <p14:modId xmlns:p14="http://schemas.microsoft.com/office/powerpoint/2010/main" val="355102130"/>
              </p:ext>
            </p:extLst>
          </p:nvPr>
        </p:nvGraphicFramePr>
        <p:xfrm>
          <a:off x="566321" y="3911204"/>
          <a:ext cx="1803400" cy="914400"/>
        </p:xfrm>
        <a:graphic>
          <a:graphicData uri="http://schemas.openxmlformats.org/presentationml/2006/ole">
            <mc:AlternateContent xmlns:mc="http://schemas.openxmlformats.org/markup-compatibility/2006">
              <mc:Choice xmlns:v="urn:schemas-microsoft-com:vml" Requires="v">
                <p:oleObj spid="_x0000_s162285" name="Equation" r:id="rId5" imgW="901440" imgH="457200" progId="Equation.DSMT4">
                  <p:embed/>
                </p:oleObj>
              </mc:Choice>
              <mc:Fallback>
                <p:oleObj name="Equation" r:id="rId5" imgW="901440" imgH="457200" progId="Equation.DSMT4">
                  <p:embed/>
                  <p:pic>
                    <p:nvPicPr>
                      <p:cNvPr id="6" name="对象 5">
                        <a:extLst>
                          <a:ext uri="{FF2B5EF4-FFF2-40B4-BE49-F238E27FC236}">
                            <a16:creationId xmlns:a16="http://schemas.microsoft.com/office/drawing/2014/main" id="{1D5C9709-6AE1-44C2-91CB-6FE423F8E163}"/>
                          </a:ext>
                        </a:extLst>
                      </p:cNvPr>
                      <p:cNvPicPr/>
                      <p:nvPr/>
                    </p:nvPicPr>
                    <p:blipFill>
                      <a:blip r:embed="rId6"/>
                      <a:stretch>
                        <a:fillRect/>
                      </a:stretch>
                    </p:blipFill>
                    <p:spPr>
                      <a:xfrm>
                        <a:off x="566321" y="3911204"/>
                        <a:ext cx="1803400" cy="9144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E410542D-C3B9-41EC-A790-D9979EB913C1}"/>
              </a:ext>
            </a:extLst>
          </p:cNvPr>
          <p:cNvGraphicFramePr>
            <a:graphicFrameLocks noChangeAspect="1"/>
          </p:cNvGraphicFramePr>
          <p:nvPr>
            <p:extLst>
              <p:ext uri="{D42A27DB-BD31-4B8C-83A1-F6EECF244321}">
                <p14:modId xmlns:p14="http://schemas.microsoft.com/office/powerpoint/2010/main" val="2049345319"/>
              </p:ext>
            </p:extLst>
          </p:nvPr>
        </p:nvGraphicFramePr>
        <p:xfrm>
          <a:off x="638585" y="1665716"/>
          <a:ext cx="1311510" cy="836634"/>
        </p:xfrm>
        <a:graphic>
          <a:graphicData uri="http://schemas.openxmlformats.org/presentationml/2006/ole">
            <mc:AlternateContent xmlns:mc="http://schemas.openxmlformats.org/markup-compatibility/2006">
              <mc:Choice xmlns:v="urn:schemas-microsoft-com:vml" Requires="v">
                <p:oleObj spid="_x0000_s162286" name="Equation" r:id="rId7" imgW="655755" imgH="418317" progId="Equation.DSMT4">
                  <p:embed/>
                </p:oleObj>
              </mc:Choice>
              <mc:Fallback>
                <p:oleObj name="Equation" r:id="rId7" imgW="655755" imgH="418317" progId="Equation.DSMT4">
                  <p:embed/>
                  <p:pic>
                    <p:nvPicPr>
                      <p:cNvPr id="7" name="对象 6">
                        <a:extLst>
                          <a:ext uri="{FF2B5EF4-FFF2-40B4-BE49-F238E27FC236}">
                            <a16:creationId xmlns:a16="http://schemas.microsoft.com/office/drawing/2014/main" id="{E4C9AB3E-E829-4340-82A4-F5F99355F337}"/>
                          </a:ext>
                        </a:extLst>
                      </p:cNvPr>
                      <p:cNvPicPr/>
                      <p:nvPr/>
                    </p:nvPicPr>
                    <p:blipFill>
                      <a:blip r:embed="rId8"/>
                      <a:stretch>
                        <a:fillRect/>
                      </a:stretch>
                    </p:blipFill>
                    <p:spPr>
                      <a:xfrm>
                        <a:off x="638585" y="1665716"/>
                        <a:ext cx="1311510" cy="836634"/>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2E68294B-D980-446E-B0B5-A150D6883F9C}"/>
              </a:ext>
            </a:extLst>
          </p:cNvPr>
          <p:cNvGraphicFramePr>
            <a:graphicFrameLocks noChangeAspect="1"/>
          </p:cNvGraphicFramePr>
          <p:nvPr>
            <p:extLst>
              <p:ext uri="{D42A27DB-BD31-4B8C-83A1-F6EECF244321}">
                <p14:modId xmlns:p14="http://schemas.microsoft.com/office/powerpoint/2010/main" val="3214370297"/>
              </p:ext>
            </p:extLst>
          </p:nvPr>
        </p:nvGraphicFramePr>
        <p:xfrm>
          <a:off x="2871371" y="2865042"/>
          <a:ext cx="1752600" cy="863600"/>
        </p:xfrm>
        <a:graphic>
          <a:graphicData uri="http://schemas.openxmlformats.org/presentationml/2006/ole">
            <mc:AlternateContent xmlns:mc="http://schemas.openxmlformats.org/markup-compatibility/2006">
              <mc:Choice xmlns:v="urn:schemas-microsoft-com:vml" Requires="v">
                <p:oleObj spid="_x0000_s162287" name="Equation" r:id="rId9" imgW="876240" imgH="431640" progId="Equation.DSMT4">
                  <p:embed/>
                </p:oleObj>
              </mc:Choice>
              <mc:Fallback>
                <p:oleObj name="Equation" r:id="rId9" imgW="876240" imgH="431640" progId="Equation.DSMT4">
                  <p:embed/>
                  <p:pic>
                    <p:nvPicPr>
                      <p:cNvPr id="10" name="对象 9">
                        <a:extLst>
                          <a:ext uri="{FF2B5EF4-FFF2-40B4-BE49-F238E27FC236}">
                            <a16:creationId xmlns:a16="http://schemas.microsoft.com/office/drawing/2014/main" id="{ECDEA907-BEAB-4DFF-80CB-1E061DA62BAD}"/>
                          </a:ext>
                        </a:extLst>
                      </p:cNvPr>
                      <p:cNvPicPr/>
                      <p:nvPr/>
                    </p:nvPicPr>
                    <p:blipFill>
                      <a:blip r:embed="rId10"/>
                      <a:stretch>
                        <a:fillRect/>
                      </a:stretch>
                    </p:blipFill>
                    <p:spPr>
                      <a:xfrm>
                        <a:off x="2871371" y="2865042"/>
                        <a:ext cx="1752600" cy="86360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6EA7A618-F102-4589-887B-5CFE356248B8}"/>
              </a:ext>
            </a:extLst>
          </p:cNvPr>
          <p:cNvGraphicFramePr>
            <a:graphicFrameLocks noChangeAspect="1"/>
          </p:cNvGraphicFramePr>
          <p:nvPr>
            <p:extLst>
              <p:ext uri="{D42A27DB-BD31-4B8C-83A1-F6EECF244321}">
                <p14:modId xmlns:p14="http://schemas.microsoft.com/office/powerpoint/2010/main" val="1113894173"/>
              </p:ext>
            </p:extLst>
          </p:nvPr>
        </p:nvGraphicFramePr>
        <p:xfrm>
          <a:off x="2957096" y="3863579"/>
          <a:ext cx="1752600" cy="914400"/>
        </p:xfrm>
        <a:graphic>
          <a:graphicData uri="http://schemas.openxmlformats.org/presentationml/2006/ole">
            <mc:AlternateContent xmlns:mc="http://schemas.openxmlformats.org/markup-compatibility/2006">
              <mc:Choice xmlns:v="urn:schemas-microsoft-com:vml" Requires="v">
                <p:oleObj spid="_x0000_s162288" name="Equation" r:id="rId11" imgW="876240" imgH="457200" progId="Equation.DSMT4">
                  <p:embed/>
                </p:oleObj>
              </mc:Choice>
              <mc:Fallback>
                <p:oleObj name="Equation" r:id="rId11" imgW="876240" imgH="457200" progId="Equation.DSMT4">
                  <p:embed/>
                  <p:pic>
                    <p:nvPicPr>
                      <p:cNvPr id="11" name="对象 10">
                        <a:extLst>
                          <a:ext uri="{FF2B5EF4-FFF2-40B4-BE49-F238E27FC236}">
                            <a16:creationId xmlns:a16="http://schemas.microsoft.com/office/drawing/2014/main" id="{48FCE44A-2416-410B-8409-9C537BA32694}"/>
                          </a:ext>
                        </a:extLst>
                      </p:cNvPr>
                      <p:cNvPicPr/>
                      <p:nvPr/>
                    </p:nvPicPr>
                    <p:blipFill>
                      <a:blip r:embed="rId12"/>
                      <a:stretch>
                        <a:fillRect/>
                      </a:stretch>
                    </p:blipFill>
                    <p:spPr>
                      <a:xfrm>
                        <a:off x="2957096" y="3863579"/>
                        <a:ext cx="1752600" cy="91440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3AA9C871-A8D0-4565-91E6-095B9DD1AA68}"/>
              </a:ext>
            </a:extLst>
          </p:cNvPr>
          <p:cNvGraphicFramePr>
            <a:graphicFrameLocks noChangeAspect="1"/>
          </p:cNvGraphicFramePr>
          <p:nvPr>
            <p:extLst>
              <p:ext uri="{D42A27DB-BD31-4B8C-83A1-F6EECF244321}">
                <p14:modId xmlns:p14="http://schemas.microsoft.com/office/powerpoint/2010/main" val="2809838318"/>
              </p:ext>
            </p:extLst>
          </p:nvPr>
        </p:nvGraphicFramePr>
        <p:xfrm>
          <a:off x="3046928" y="1657771"/>
          <a:ext cx="1320800" cy="836612"/>
        </p:xfrm>
        <a:graphic>
          <a:graphicData uri="http://schemas.openxmlformats.org/presentationml/2006/ole">
            <mc:AlternateContent xmlns:mc="http://schemas.openxmlformats.org/markup-compatibility/2006">
              <mc:Choice xmlns:v="urn:schemas-microsoft-com:vml" Requires="v">
                <p:oleObj spid="_x0000_s162289" name="Equation" r:id="rId13" imgW="660240" imgH="419040" progId="Equation.DSMT4">
                  <p:embed/>
                </p:oleObj>
              </mc:Choice>
              <mc:Fallback>
                <p:oleObj name="Equation" r:id="rId13" imgW="660240" imgH="419040" progId="Equation.DSMT4">
                  <p:embed/>
                  <p:pic>
                    <p:nvPicPr>
                      <p:cNvPr id="12" name="对象 11">
                        <a:extLst>
                          <a:ext uri="{FF2B5EF4-FFF2-40B4-BE49-F238E27FC236}">
                            <a16:creationId xmlns:a16="http://schemas.microsoft.com/office/drawing/2014/main" id="{CEF5081D-53E8-4A7E-95ED-0D70A30FBE2C}"/>
                          </a:ext>
                        </a:extLst>
                      </p:cNvPr>
                      <p:cNvPicPr/>
                      <p:nvPr/>
                    </p:nvPicPr>
                    <p:blipFill>
                      <a:blip r:embed="rId14"/>
                      <a:stretch>
                        <a:fillRect/>
                      </a:stretch>
                    </p:blipFill>
                    <p:spPr>
                      <a:xfrm>
                        <a:off x="3046928" y="1657771"/>
                        <a:ext cx="1320800" cy="836612"/>
                      </a:xfrm>
                      <a:prstGeom prst="rect">
                        <a:avLst/>
                      </a:prstGeom>
                    </p:spPr>
                  </p:pic>
                </p:oleObj>
              </mc:Fallback>
            </mc:AlternateContent>
          </a:graphicData>
        </a:graphic>
      </p:graphicFrame>
      <p:sp>
        <p:nvSpPr>
          <p:cNvPr id="12" name="Text Box 133">
            <a:extLst>
              <a:ext uri="{FF2B5EF4-FFF2-40B4-BE49-F238E27FC236}">
                <a16:creationId xmlns:a16="http://schemas.microsoft.com/office/drawing/2014/main" id="{F6446223-6417-40FD-8C92-4A4DDEAFA385}"/>
              </a:ext>
            </a:extLst>
          </p:cNvPr>
          <p:cNvSpPr txBox="1">
            <a:spLocks noChangeArrowheads="1"/>
          </p:cNvSpPr>
          <p:nvPr/>
        </p:nvSpPr>
        <p:spPr bwMode="auto">
          <a:xfrm>
            <a:off x="503851" y="5341839"/>
            <a:ext cx="4359467" cy="1015663"/>
          </a:xfrm>
          <a:prstGeom prst="rect">
            <a:avLst/>
          </a:prstGeom>
          <a:noFill/>
          <a:ln w="9525" algn="ctr">
            <a:solidFill>
              <a:schemeClr val="accent1"/>
            </a:solidFill>
            <a:prstDash val="sysDash"/>
            <a:miter lim="800000"/>
            <a:headEnd/>
            <a:tailEnd/>
          </a:ln>
          <a:effectLst/>
        </p:spPr>
        <p:txBody>
          <a:bodyPr wrap="square">
            <a:spAutoFit/>
          </a:bodyPr>
          <a:lstStyle/>
          <a:p>
            <a:r>
              <a:rPr lang="zh-CN" altLang="en-US" sz="2000" b="1" dirty="0">
                <a:latin typeface="+mn-lt"/>
              </a:rPr>
              <a:t>直接</a:t>
            </a:r>
            <a:r>
              <a:rPr lang="zh-CN" altLang="en-US" sz="2000" b="1" dirty="0">
                <a:solidFill>
                  <a:srgbClr val="0033CC"/>
                </a:solidFill>
                <a:latin typeface="+mn-lt"/>
              </a:rPr>
              <a:t>由低通</a:t>
            </a:r>
            <a:r>
              <a:rPr lang="en-US" altLang="zh-CN" sz="2000" b="1" dirty="0">
                <a:solidFill>
                  <a:srgbClr val="0033CC"/>
                </a:solidFill>
                <a:latin typeface="+mn-lt"/>
              </a:rPr>
              <a:t>AF</a:t>
            </a:r>
            <a:r>
              <a:rPr lang="zh-CN" altLang="en-US" sz="2000" b="1" dirty="0">
                <a:solidFill>
                  <a:srgbClr val="0033CC"/>
                </a:solidFill>
                <a:latin typeface="+mn-lt"/>
              </a:rPr>
              <a:t>设计各型</a:t>
            </a:r>
            <a:r>
              <a:rPr lang="en-US" altLang="zh-CN" sz="2000" b="1" dirty="0">
                <a:solidFill>
                  <a:srgbClr val="0033CC"/>
                </a:solidFill>
                <a:latin typeface="+mn-lt"/>
              </a:rPr>
              <a:t>DF</a:t>
            </a:r>
            <a:r>
              <a:rPr lang="zh-CN" altLang="en-US" sz="2000" b="1" dirty="0">
                <a:latin typeface="+mn-lt"/>
              </a:rPr>
              <a:t>时，</a:t>
            </a:r>
            <a:r>
              <a:rPr lang="en-US" altLang="zh-CN" sz="2000" b="1" i="1" dirty="0">
                <a:latin typeface="+mn-lt"/>
              </a:rPr>
              <a:t>s</a:t>
            </a:r>
            <a:r>
              <a:rPr lang="zh-CN" altLang="en-US" sz="2000" b="1" dirty="0">
                <a:latin typeface="+mn-lt"/>
              </a:rPr>
              <a:t> </a:t>
            </a:r>
            <a:r>
              <a:rPr lang="en-US" altLang="zh-CN" sz="2000" b="1" dirty="0">
                <a:latin typeface="+mn-lt"/>
              </a:rPr>
              <a:t>~ z</a:t>
            </a:r>
            <a:r>
              <a:rPr lang="zh-CN" altLang="en-US" sz="2000" b="1" dirty="0">
                <a:latin typeface="+mn-lt"/>
              </a:rPr>
              <a:t> 的变换关系以及频率间的变换关系（低通变换直接利用双线性变换关系） </a:t>
            </a:r>
          </a:p>
        </p:txBody>
      </p:sp>
      <p:graphicFrame>
        <p:nvGraphicFramePr>
          <p:cNvPr id="13" name="对象 12">
            <a:extLst>
              <a:ext uri="{FF2B5EF4-FFF2-40B4-BE49-F238E27FC236}">
                <a16:creationId xmlns:a16="http://schemas.microsoft.com/office/drawing/2014/main" id="{994B84F0-5FCC-4789-8CD7-11D389C40641}"/>
              </a:ext>
            </a:extLst>
          </p:cNvPr>
          <p:cNvGraphicFramePr>
            <a:graphicFrameLocks noChangeAspect="1"/>
          </p:cNvGraphicFramePr>
          <p:nvPr>
            <p:extLst>
              <p:ext uri="{D42A27DB-BD31-4B8C-83A1-F6EECF244321}">
                <p14:modId xmlns:p14="http://schemas.microsoft.com/office/powerpoint/2010/main" val="2025058384"/>
              </p:ext>
            </p:extLst>
          </p:nvPr>
        </p:nvGraphicFramePr>
        <p:xfrm>
          <a:off x="8733825" y="1622074"/>
          <a:ext cx="2894013" cy="912813"/>
        </p:xfrm>
        <a:graphic>
          <a:graphicData uri="http://schemas.openxmlformats.org/presentationml/2006/ole">
            <mc:AlternateContent xmlns:mc="http://schemas.openxmlformats.org/markup-compatibility/2006">
              <mc:Choice xmlns:v="urn:schemas-microsoft-com:vml" Requires="v">
                <p:oleObj spid="_x0000_s162290" name="Equation" r:id="rId15" imgW="1447560" imgH="457200" progId="Equation.DSMT4">
                  <p:embed/>
                </p:oleObj>
              </mc:Choice>
              <mc:Fallback>
                <p:oleObj name="Equation" r:id="rId15" imgW="1447560" imgH="457200" progId="Equation.DSMT4">
                  <p:embed/>
                  <p:pic>
                    <p:nvPicPr>
                      <p:cNvPr id="14" name="对象 13">
                        <a:extLst>
                          <a:ext uri="{FF2B5EF4-FFF2-40B4-BE49-F238E27FC236}">
                            <a16:creationId xmlns:a16="http://schemas.microsoft.com/office/drawing/2014/main" id="{F9C84C6E-D982-4D4F-95F3-D0338D688773}"/>
                          </a:ext>
                        </a:extLst>
                      </p:cNvPr>
                      <p:cNvPicPr/>
                      <p:nvPr/>
                    </p:nvPicPr>
                    <p:blipFill>
                      <a:blip r:embed="rId16"/>
                      <a:stretch>
                        <a:fillRect/>
                      </a:stretch>
                    </p:blipFill>
                    <p:spPr>
                      <a:xfrm>
                        <a:off x="8733825" y="1622074"/>
                        <a:ext cx="2894013" cy="912813"/>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5E4327F5-89F5-4F2E-9ACB-E7F548D46324}"/>
              </a:ext>
            </a:extLst>
          </p:cNvPr>
          <p:cNvGraphicFramePr>
            <a:graphicFrameLocks noChangeAspect="1"/>
          </p:cNvGraphicFramePr>
          <p:nvPr>
            <p:extLst>
              <p:ext uri="{D42A27DB-BD31-4B8C-83A1-F6EECF244321}">
                <p14:modId xmlns:p14="http://schemas.microsoft.com/office/powerpoint/2010/main" val="7579981"/>
              </p:ext>
            </p:extLst>
          </p:nvPr>
        </p:nvGraphicFramePr>
        <p:xfrm>
          <a:off x="8721571" y="2872821"/>
          <a:ext cx="2360613" cy="862013"/>
        </p:xfrm>
        <a:graphic>
          <a:graphicData uri="http://schemas.openxmlformats.org/presentationml/2006/ole">
            <mc:AlternateContent xmlns:mc="http://schemas.openxmlformats.org/markup-compatibility/2006">
              <mc:Choice xmlns:v="urn:schemas-microsoft-com:vml" Requires="v">
                <p:oleObj spid="_x0000_s162291" name="Equation" r:id="rId17" imgW="1180800" imgH="431640" progId="Equation.DSMT4">
                  <p:embed/>
                </p:oleObj>
              </mc:Choice>
              <mc:Fallback>
                <p:oleObj name="Equation" r:id="rId17" imgW="1180800" imgH="431640" progId="Equation.DSMT4">
                  <p:embed/>
                  <p:pic>
                    <p:nvPicPr>
                      <p:cNvPr id="15" name="对象 14">
                        <a:extLst>
                          <a:ext uri="{FF2B5EF4-FFF2-40B4-BE49-F238E27FC236}">
                            <a16:creationId xmlns:a16="http://schemas.microsoft.com/office/drawing/2014/main" id="{D228426C-3392-43BD-B843-55ED09E9DAD2}"/>
                          </a:ext>
                        </a:extLst>
                      </p:cNvPr>
                      <p:cNvPicPr/>
                      <p:nvPr/>
                    </p:nvPicPr>
                    <p:blipFill>
                      <a:blip r:embed="rId18"/>
                      <a:stretch>
                        <a:fillRect/>
                      </a:stretch>
                    </p:blipFill>
                    <p:spPr>
                      <a:xfrm>
                        <a:off x="8721571" y="2872821"/>
                        <a:ext cx="2360613" cy="862013"/>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15E00CAD-61E9-4A63-B66A-2B34E70FF330}"/>
              </a:ext>
            </a:extLst>
          </p:cNvPr>
          <p:cNvGraphicFramePr>
            <a:graphicFrameLocks noChangeAspect="1"/>
          </p:cNvGraphicFramePr>
          <p:nvPr>
            <p:extLst>
              <p:ext uri="{D42A27DB-BD31-4B8C-83A1-F6EECF244321}">
                <p14:modId xmlns:p14="http://schemas.microsoft.com/office/powerpoint/2010/main" val="3870130550"/>
              </p:ext>
            </p:extLst>
          </p:nvPr>
        </p:nvGraphicFramePr>
        <p:xfrm>
          <a:off x="8706344" y="3941379"/>
          <a:ext cx="2743200" cy="863600"/>
        </p:xfrm>
        <a:graphic>
          <a:graphicData uri="http://schemas.openxmlformats.org/presentationml/2006/ole">
            <mc:AlternateContent xmlns:mc="http://schemas.openxmlformats.org/markup-compatibility/2006">
              <mc:Choice xmlns:v="urn:schemas-microsoft-com:vml" Requires="v">
                <p:oleObj spid="_x0000_s162292" name="Equation" r:id="rId19" imgW="1371600" imgH="431640" progId="Equation.DSMT4">
                  <p:embed/>
                </p:oleObj>
              </mc:Choice>
              <mc:Fallback>
                <p:oleObj name="Equation" r:id="rId19" imgW="1371600" imgH="431640" progId="Equation.DSMT4">
                  <p:embed/>
                  <p:pic>
                    <p:nvPicPr>
                      <p:cNvPr id="16" name="对象 15">
                        <a:extLst>
                          <a:ext uri="{FF2B5EF4-FFF2-40B4-BE49-F238E27FC236}">
                            <a16:creationId xmlns:a16="http://schemas.microsoft.com/office/drawing/2014/main" id="{94ECDD94-2995-4EC0-9E2B-99F45B25816C}"/>
                          </a:ext>
                        </a:extLst>
                      </p:cNvPr>
                      <p:cNvPicPr/>
                      <p:nvPr/>
                    </p:nvPicPr>
                    <p:blipFill>
                      <a:blip r:embed="rId20"/>
                      <a:stretch>
                        <a:fillRect/>
                      </a:stretch>
                    </p:blipFill>
                    <p:spPr>
                      <a:xfrm>
                        <a:off x="8706344" y="3941379"/>
                        <a:ext cx="2743200" cy="8636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CC7C70C8-7F7A-408A-98BF-D5CFAE993362}"/>
              </a:ext>
            </a:extLst>
          </p:cNvPr>
          <p:cNvGraphicFramePr>
            <a:graphicFrameLocks noChangeAspect="1"/>
          </p:cNvGraphicFramePr>
          <p:nvPr>
            <p:extLst>
              <p:ext uri="{D42A27DB-BD31-4B8C-83A1-F6EECF244321}">
                <p14:modId xmlns:p14="http://schemas.microsoft.com/office/powerpoint/2010/main" val="3840188908"/>
              </p:ext>
            </p:extLst>
          </p:nvPr>
        </p:nvGraphicFramePr>
        <p:xfrm>
          <a:off x="8721571" y="5250198"/>
          <a:ext cx="3148013" cy="1676400"/>
        </p:xfrm>
        <a:graphic>
          <a:graphicData uri="http://schemas.openxmlformats.org/presentationml/2006/ole">
            <mc:AlternateContent xmlns:mc="http://schemas.openxmlformats.org/markup-compatibility/2006">
              <mc:Choice xmlns:v="urn:schemas-microsoft-com:vml" Requires="v">
                <p:oleObj spid="_x0000_s162293" name="Equation" r:id="rId21" imgW="1574640" imgH="838080" progId="Equation.DSMT4">
                  <p:embed/>
                </p:oleObj>
              </mc:Choice>
              <mc:Fallback>
                <p:oleObj name="Equation" r:id="rId21" imgW="1574640" imgH="838080" progId="Equation.DSMT4">
                  <p:embed/>
                  <p:pic>
                    <p:nvPicPr>
                      <p:cNvPr id="17" name="对象 16">
                        <a:extLst>
                          <a:ext uri="{FF2B5EF4-FFF2-40B4-BE49-F238E27FC236}">
                            <a16:creationId xmlns:a16="http://schemas.microsoft.com/office/drawing/2014/main" id="{42F1D86B-DF8A-4D0B-ACAB-5D706B4B160A}"/>
                          </a:ext>
                        </a:extLst>
                      </p:cNvPr>
                      <p:cNvPicPr/>
                      <p:nvPr/>
                    </p:nvPicPr>
                    <p:blipFill>
                      <a:blip r:embed="rId22"/>
                      <a:stretch>
                        <a:fillRect/>
                      </a:stretch>
                    </p:blipFill>
                    <p:spPr>
                      <a:xfrm>
                        <a:off x="8721571" y="5250198"/>
                        <a:ext cx="3148013" cy="16764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B0447436-6580-49E2-A7B4-6583BFA35890}"/>
              </a:ext>
            </a:extLst>
          </p:cNvPr>
          <p:cNvGraphicFramePr>
            <a:graphicFrameLocks noChangeAspect="1"/>
          </p:cNvGraphicFramePr>
          <p:nvPr>
            <p:extLst>
              <p:ext uri="{D42A27DB-BD31-4B8C-83A1-F6EECF244321}">
                <p14:modId xmlns:p14="http://schemas.microsoft.com/office/powerpoint/2010/main" val="894832654"/>
              </p:ext>
            </p:extLst>
          </p:nvPr>
        </p:nvGraphicFramePr>
        <p:xfrm>
          <a:off x="5296353" y="1665716"/>
          <a:ext cx="2888768" cy="836634"/>
        </p:xfrm>
        <a:graphic>
          <a:graphicData uri="http://schemas.openxmlformats.org/presentationml/2006/ole">
            <mc:AlternateContent xmlns:mc="http://schemas.openxmlformats.org/markup-compatibility/2006">
              <mc:Choice xmlns:v="urn:schemas-microsoft-com:vml" Requires="v">
                <p:oleObj spid="_x0000_s162294" name="Equation" r:id="rId23" imgW="1444384" imgH="418317" progId="Equation.DSMT4">
                  <p:embed/>
                </p:oleObj>
              </mc:Choice>
              <mc:Fallback>
                <p:oleObj name="Equation" r:id="rId23" imgW="1444384" imgH="418317" progId="Equation.DSMT4">
                  <p:embed/>
                  <p:pic>
                    <p:nvPicPr>
                      <p:cNvPr id="18" name="对象 17">
                        <a:extLst>
                          <a:ext uri="{FF2B5EF4-FFF2-40B4-BE49-F238E27FC236}">
                            <a16:creationId xmlns:a16="http://schemas.microsoft.com/office/drawing/2014/main" id="{62786429-0B80-4E41-8EDA-4853E994871C}"/>
                          </a:ext>
                        </a:extLst>
                      </p:cNvPr>
                      <p:cNvPicPr/>
                      <p:nvPr/>
                    </p:nvPicPr>
                    <p:blipFill>
                      <a:blip r:embed="rId24"/>
                      <a:stretch>
                        <a:fillRect/>
                      </a:stretch>
                    </p:blipFill>
                    <p:spPr>
                      <a:xfrm>
                        <a:off x="5296353" y="1665716"/>
                        <a:ext cx="2888768" cy="836634"/>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D51DE3C0-88CD-42CF-AEA3-4FC84B015A42}"/>
              </a:ext>
            </a:extLst>
          </p:cNvPr>
          <p:cNvGraphicFramePr>
            <a:graphicFrameLocks noChangeAspect="1"/>
          </p:cNvGraphicFramePr>
          <p:nvPr>
            <p:extLst>
              <p:ext uri="{D42A27DB-BD31-4B8C-83A1-F6EECF244321}">
                <p14:modId xmlns:p14="http://schemas.microsoft.com/office/powerpoint/2010/main" val="3404114054"/>
              </p:ext>
            </p:extLst>
          </p:nvPr>
        </p:nvGraphicFramePr>
        <p:xfrm>
          <a:off x="5259237" y="2903805"/>
          <a:ext cx="2361600" cy="786960"/>
        </p:xfrm>
        <a:graphic>
          <a:graphicData uri="http://schemas.openxmlformats.org/presentationml/2006/ole">
            <mc:AlternateContent xmlns:mc="http://schemas.openxmlformats.org/markup-compatibility/2006">
              <mc:Choice xmlns:v="urn:schemas-microsoft-com:vml" Requires="v">
                <p:oleObj spid="_x0000_s162295" name="Equation" r:id="rId25" imgW="1180800" imgH="393480" progId="Equation.DSMT4">
                  <p:embed/>
                </p:oleObj>
              </mc:Choice>
              <mc:Fallback>
                <p:oleObj name="Equation" r:id="rId25" imgW="1180800" imgH="393480" progId="Equation.DSMT4">
                  <p:embed/>
                  <p:pic>
                    <p:nvPicPr>
                      <p:cNvPr id="19" name="对象 18">
                        <a:extLst>
                          <a:ext uri="{FF2B5EF4-FFF2-40B4-BE49-F238E27FC236}">
                            <a16:creationId xmlns:a16="http://schemas.microsoft.com/office/drawing/2014/main" id="{5870DDF7-45C1-426E-8709-1373A3BB2BCB}"/>
                          </a:ext>
                        </a:extLst>
                      </p:cNvPr>
                      <p:cNvPicPr/>
                      <p:nvPr/>
                    </p:nvPicPr>
                    <p:blipFill>
                      <a:blip r:embed="rId26"/>
                      <a:stretch>
                        <a:fillRect/>
                      </a:stretch>
                    </p:blipFill>
                    <p:spPr>
                      <a:xfrm>
                        <a:off x="5259237" y="2903805"/>
                        <a:ext cx="2361600" cy="786960"/>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EB18C150-11D4-474D-B1E5-21FC26406B3F}"/>
              </a:ext>
            </a:extLst>
          </p:cNvPr>
          <p:cNvGraphicFramePr>
            <a:graphicFrameLocks noChangeAspect="1"/>
          </p:cNvGraphicFramePr>
          <p:nvPr>
            <p:extLst>
              <p:ext uri="{D42A27DB-BD31-4B8C-83A1-F6EECF244321}">
                <p14:modId xmlns:p14="http://schemas.microsoft.com/office/powerpoint/2010/main" val="2961154017"/>
              </p:ext>
            </p:extLst>
          </p:nvPr>
        </p:nvGraphicFramePr>
        <p:xfrm>
          <a:off x="5259237" y="3943425"/>
          <a:ext cx="2743200" cy="939600"/>
        </p:xfrm>
        <a:graphic>
          <a:graphicData uri="http://schemas.openxmlformats.org/presentationml/2006/ole">
            <mc:AlternateContent xmlns:mc="http://schemas.openxmlformats.org/markup-compatibility/2006">
              <mc:Choice xmlns:v="urn:schemas-microsoft-com:vml" Requires="v">
                <p:oleObj spid="_x0000_s162296" name="Equation" r:id="rId27" imgW="1371600" imgH="469800" progId="Equation.DSMT4">
                  <p:embed/>
                </p:oleObj>
              </mc:Choice>
              <mc:Fallback>
                <p:oleObj name="Equation" r:id="rId27" imgW="1371600" imgH="469800" progId="Equation.DSMT4">
                  <p:embed/>
                  <p:pic>
                    <p:nvPicPr>
                      <p:cNvPr id="20" name="对象 19">
                        <a:extLst>
                          <a:ext uri="{FF2B5EF4-FFF2-40B4-BE49-F238E27FC236}">
                            <a16:creationId xmlns:a16="http://schemas.microsoft.com/office/drawing/2014/main" id="{2B9F7150-AA09-4F09-A02D-EA57E121F11F}"/>
                          </a:ext>
                        </a:extLst>
                      </p:cNvPr>
                      <p:cNvPicPr/>
                      <p:nvPr/>
                    </p:nvPicPr>
                    <p:blipFill>
                      <a:blip r:embed="rId28"/>
                      <a:stretch>
                        <a:fillRect/>
                      </a:stretch>
                    </p:blipFill>
                    <p:spPr>
                      <a:xfrm>
                        <a:off x="5259237" y="3943425"/>
                        <a:ext cx="2743200" cy="939600"/>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FC721F6A-712D-4376-8F02-42FA7BA86EC4}"/>
              </a:ext>
            </a:extLst>
          </p:cNvPr>
          <p:cNvGraphicFramePr>
            <a:graphicFrameLocks noChangeAspect="1"/>
          </p:cNvGraphicFramePr>
          <p:nvPr>
            <p:extLst>
              <p:ext uri="{D42A27DB-BD31-4B8C-83A1-F6EECF244321}">
                <p14:modId xmlns:p14="http://schemas.microsoft.com/office/powerpoint/2010/main" val="107811563"/>
              </p:ext>
            </p:extLst>
          </p:nvPr>
        </p:nvGraphicFramePr>
        <p:xfrm>
          <a:off x="5287573" y="5121188"/>
          <a:ext cx="3116450" cy="1825646"/>
        </p:xfrm>
        <a:graphic>
          <a:graphicData uri="http://schemas.openxmlformats.org/presentationml/2006/ole">
            <mc:AlternateContent xmlns:mc="http://schemas.openxmlformats.org/markup-compatibility/2006">
              <mc:Choice xmlns:v="urn:schemas-microsoft-com:vml" Requires="v">
                <p:oleObj spid="_x0000_s162297" name="Equation" r:id="rId29" imgW="1558225" imgH="912823" progId="Equation.DSMT4">
                  <p:embed/>
                </p:oleObj>
              </mc:Choice>
              <mc:Fallback>
                <p:oleObj name="Equation" r:id="rId29" imgW="1558225" imgH="912823" progId="Equation.DSMT4">
                  <p:embed/>
                  <p:pic>
                    <p:nvPicPr>
                      <p:cNvPr id="21" name="对象 20">
                        <a:extLst>
                          <a:ext uri="{FF2B5EF4-FFF2-40B4-BE49-F238E27FC236}">
                            <a16:creationId xmlns:a16="http://schemas.microsoft.com/office/drawing/2014/main" id="{FE4967A3-9282-4DA4-A54B-CE24208FCE0A}"/>
                          </a:ext>
                        </a:extLst>
                      </p:cNvPr>
                      <p:cNvPicPr/>
                      <p:nvPr/>
                    </p:nvPicPr>
                    <p:blipFill>
                      <a:blip r:embed="rId30"/>
                      <a:stretch>
                        <a:fillRect/>
                      </a:stretch>
                    </p:blipFill>
                    <p:spPr>
                      <a:xfrm>
                        <a:off x="5287573" y="5121188"/>
                        <a:ext cx="3116450" cy="1825646"/>
                      </a:xfrm>
                      <a:prstGeom prst="rect">
                        <a:avLst/>
                      </a:prstGeom>
                    </p:spPr>
                  </p:pic>
                </p:oleObj>
              </mc:Fallback>
            </mc:AlternateContent>
          </a:graphicData>
        </a:graphic>
      </p:graphicFrame>
    </p:spTree>
    <p:extLst>
      <p:ext uri="{BB962C8B-B14F-4D97-AF65-F5344CB8AC3E}">
        <p14:creationId xmlns:p14="http://schemas.microsoft.com/office/powerpoint/2010/main" val="965832344"/>
      </p:ext>
    </p:extLst>
  </p:cSld>
  <p:clrMapOvr>
    <a:masterClrMapping/>
  </p:clrMapOvr>
  <p:transition spd="med">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4C346-B6CD-4115-AE4D-7F88480EC20E}"/>
              </a:ext>
            </a:extLst>
          </p:cNvPr>
          <p:cNvSpPr>
            <a:spLocks noGrp="1"/>
          </p:cNvSpPr>
          <p:nvPr>
            <p:ph type="title"/>
          </p:nvPr>
        </p:nvSpPr>
        <p:spPr/>
        <p:txBody>
          <a:bodyPr/>
          <a:lstStyle/>
          <a:p>
            <a:r>
              <a:rPr lang="en-US" altLang="zh-CN" dirty="0"/>
              <a:t>FIR</a:t>
            </a:r>
            <a:r>
              <a:rPr lang="zh-CN" altLang="en-US" dirty="0"/>
              <a:t>滤波器设计</a:t>
            </a:r>
          </a:p>
        </p:txBody>
      </p:sp>
      <p:sp>
        <p:nvSpPr>
          <p:cNvPr id="3" name="内容占位符 2">
            <a:extLst>
              <a:ext uri="{FF2B5EF4-FFF2-40B4-BE49-F238E27FC236}">
                <a16:creationId xmlns:a16="http://schemas.microsoft.com/office/drawing/2014/main" id="{3E63FF92-9802-48F2-AA3E-6CFAFDFC7C00}"/>
              </a:ext>
            </a:extLst>
          </p:cNvPr>
          <p:cNvSpPr>
            <a:spLocks noGrp="1"/>
          </p:cNvSpPr>
          <p:nvPr>
            <p:ph idx="1"/>
          </p:nvPr>
        </p:nvSpPr>
        <p:spPr/>
        <p:txBody>
          <a:bodyPr>
            <a:normAutofit lnSpcReduction="10000"/>
          </a:bodyPr>
          <a:lstStyle/>
          <a:p>
            <a:r>
              <a:rPr lang="zh-CN" altLang="en-US" dirty="0"/>
              <a:t>线性相位</a:t>
            </a:r>
            <a:endParaRPr lang="en-US" altLang="zh-CN" dirty="0"/>
          </a:p>
          <a:p>
            <a:pPr lvl="1"/>
            <a:r>
              <a:rPr lang="en-US" altLang="zh-CN" i="1" dirty="0"/>
              <a:t>h</a:t>
            </a:r>
            <a:r>
              <a:rPr lang="en-US" altLang="zh-CN" dirty="0"/>
              <a:t>(</a:t>
            </a:r>
            <a:r>
              <a:rPr lang="en-US" altLang="zh-CN" i="1" dirty="0"/>
              <a:t>n</a:t>
            </a:r>
            <a:r>
              <a:rPr lang="en-US" altLang="zh-CN" dirty="0"/>
              <a:t>) </a:t>
            </a:r>
            <a:r>
              <a:rPr lang="zh-CN" altLang="en-US" dirty="0"/>
              <a:t>具有对称性 </a:t>
            </a:r>
            <a:r>
              <a:rPr lang="en-US" altLang="zh-CN" b="0" i="1" dirty="0">
                <a:solidFill>
                  <a:srgbClr val="0000FF"/>
                </a:solidFill>
                <a:latin typeface="+mn-lt"/>
              </a:rPr>
              <a:t>h</a:t>
            </a:r>
            <a:r>
              <a:rPr lang="en-US" altLang="zh-CN" b="0" dirty="0">
                <a:solidFill>
                  <a:srgbClr val="0000FF"/>
                </a:solidFill>
                <a:latin typeface="+mn-lt"/>
              </a:rPr>
              <a:t>(</a:t>
            </a:r>
            <a:r>
              <a:rPr lang="en-US" altLang="zh-CN" b="0" i="1" dirty="0">
                <a:solidFill>
                  <a:srgbClr val="0000FF"/>
                </a:solidFill>
                <a:latin typeface="+mn-lt"/>
              </a:rPr>
              <a:t>n</a:t>
            </a:r>
            <a:r>
              <a:rPr lang="en-US" altLang="zh-CN" b="0" dirty="0">
                <a:solidFill>
                  <a:srgbClr val="0000FF"/>
                </a:solidFill>
                <a:latin typeface="+mn-lt"/>
              </a:rPr>
              <a:t>) = ±</a:t>
            </a:r>
            <a:r>
              <a:rPr lang="en-US" altLang="zh-CN" b="0" i="1" dirty="0">
                <a:solidFill>
                  <a:srgbClr val="0000FF"/>
                </a:solidFill>
                <a:latin typeface="+mn-lt"/>
              </a:rPr>
              <a:t>h</a:t>
            </a:r>
            <a:r>
              <a:rPr lang="en-US" altLang="zh-CN" b="0" dirty="0">
                <a:solidFill>
                  <a:srgbClr val="0000FF"/>
                </a:solidFill>
                <a:latin typeface="+mn-lt"/>
              </a:rPr>
              <a:t>(</a:t>
            </a:r>
            <a:r>
              <a:rPr lang="en-US" altLang="zh-CN" b="0" i="1" dirty="0">
                <a:solidFill>
                  <a:srgbClr val="0000FF"/>
                </a:solidFill>
                <a:latin typeface="+mn-lt"/>
              </a:rPr>
              <a:t>N</a:t>
            </a:r>
            <a:r>
              <a:rPr lang="en-US" altLang="zh-CN" b="0" dirty="0">
                <a:solidFill>
                  <a:srgbClr val="0000FF"/>
                </a:solidFill>
                <a:latin typeface="+mn-lt"/>
              </a:rPr>
              <a:t>−1−</a:t>
            </a:r>
            <a:r>
              <a:rPr lang="en-US" altLang="zh-CN" b="0" i="1" dirty="0">
                <a:solidFill>
                  <a:srgbClr val="0000FF"/>
                </a:solidFill>
                <a:latin typeface="+mn-lt"/>
              </a:rPr>
              <a:t>n</a:t>
            </a:r>
            <a:r>
              <a:rPr lang="en-US" altLang="zh-CN" b="0" dirty="0">
                <a:solidFill>
                  <a:srgbClr val="0000FF"/>
                </a:solidFill>
                <a:latin typeface="+mn-lt"/>
              </a:rPr>
              <a:t>)</a:t>
            </a:r>
          </a:p>
          <a:p>
            <a:pPr lvl="1"/>
            <a:r>
              <a:rPr lang="zh-CN" altLang="en-US" b="0" dirty="0">
                <a:latin typeface="+mj-ea"/>
                <a:ea typeface="+mj-ea"/>
              </a:rPr>
              <a:t>幅度响应具有对称性</a:t>
            </a:r>
            <a:r>
              <a:rPr lang="en-US" altLang="zh-CN" b="0" dirty="0">
                <a:latin typeface="+mj-ea"/>
                <a:ea typeface="+mj-ea"/>
              </a:rPr>
              <a:t>	</a:t>
            </a:r>
          </a:p>
          <a:p>
            <a:pPr lvl="1"/>
            <a:r>
              <a:rPr lang="zh-CN" altLang="en-US" b="0" dirty="0">
                <a:latin typeface="+mj-ea"/>
                <a:ea typeface="+mj-ea"/>
              </a:rPr>
              <a:t>群延时为</a:t>
            </a:r>
            <a:r>
              <a:rPr lang="en-US" altLang="zh-CN" b="0" dirty="0">
                <a:latin typeface="+mj-ea"/>
                <a:ea typeface="+mj-ea"/>
              </a:rPr>
              <a:t>(N-1)/2</a:t>
            </a:r>
          </a:p>
          <a:p>
            <a:r>
              <a:rPr lang="zh-CN" altLang="en-US" dirty="0"/>
              <a:t>线性相位滤波器设计方法</a:t>
            </a:r>
            <a:endParaRPr lang="en-US" altLang="zh-CN" dirty="0"/>
          </a:p>
          <a:p>
            <a:pPr lvl="1"/>
            <a:r>
              <a:rPr lang="zh-CN" altLang="en-US" b="1" dirty="0">
                <a:solidFill>
                  <a:srgbClr val="C00000"/>
                </a:solidFill>
              </a:rPr>
              <a:t>窗函数法</a:t>
            </a:r>
            <a:r>
              <a:rPr lang="zh-CN" altLang="en-US" b="1" dirty="0"/>
              <a:t>，</a:t>
            </a:r>
            <a:r>
              <a:rPr lang="zh-CN" altLang="en-US" b="1" dirty="0">
                <a:solidFill>
                  <a:srgbClr val="C00000"/>
                </a:solidFill>
              </a:rPr>
              <a:t>时域</a:t>
            </a:r>
            <a:r>
              <a:rPr lang="zh-CN" altLang="en-US" b="1" dirty="0"/>
              <a:t>设计法</a:t>
            </a:r>
            <a:endParaRPr lang="en-US" altLang="zh-CN" b="1" dirty="0"/>
          </a:p>
          <a:p>
            <a:pPr lvl="2"/>
            <a:r>
              <a:rPr lang="zh-CN" altLang="en-US" dirty="0">
                <a:latin typeface="+mn-lt"/>
                <a:ea typeface="+mn-ea"/>
              </a:rPr>
              <a:t>给定理想频率响应 </a:t>
            </a:r>
            <a:r>
              <a:rPr lang="en-US" altLang="zh-CN" i="1" dirty="0" err="1">
                <a:latin typeface="+mn-lt"/>
                <a:ea typeface="+mn-ea"/>
              </a:rPr>
              <a:t>H</a:t>
            </a:r>
            <a:r>
              <a:rPr lang="en-US" altLang="zh-CN" i="1" baseline="-25000" dirty="0" err="1">
                <a:latin typeface="+mn-lt"/>
                <a:ea typeface="+mn-ea"/>
              </a:rPr>
              <a:t>d</a:t>
            </a:r>
            <a:r>
              <a:rPr lang="en-US" altLang="zh-CN" i="1" baseline="-25000" dirty="0">
                <a:latin typeface="+mn-lt"/>
                <a:ea typeface="+mn-ea"/>
              </a:rPr>
              <a:t> </a:t>
            </a:r>
            <a:r>
              <a:rPr lang="en-US" altLang="zh-CN" dirty="0">
                <a:latin typeface="+mn-lt"/>
                <a:ea typeface="+mn-ea"/>
              </a:rPr>
              <a:t>(</a:t>
            </a:r>
            <a:r>
              <a:rPr lang="en-US" altLang="zh-CN" i="1" dirty="0" err="1">
                <a:latin typeface="+mn-lt"/>
                <a:ea typeface="+mn-ea"/>
              </a:rPr>
              <a:t>e</a:t>
            </a:r>
            <a:r>
              <a:rPr lang="en-US" altLang="zh-CN" i="1" baseline="30000" dirty="0" err="1">
                <a:latin typeface="+mn-lt"/>
                <a:ea typeface="+mn-ea"/>
              </a:rPr>
              <a:t>j</a:t>
            </a:r>
            <a:r>
              <a:rPr lang="el-GR" altLang="zh-CN" i="1" baseline="30000" dirty="0">
                <a:latin typeface="+mn-lt"/>
                <a:ea typeface="+mn-ea"/>
              </a:rPr>
              <a:t>ω</a:t>
            </a:r>
            <a:r>
              <a:rPr lang="en-US" altLang="zh-CN" dirty="0">
                <a:latin typeface="+mn-lt"/>
                <a:ea typeface="+mn-ea"/>
              </a:rPr>
              <a:t>)</a:t>
            </a:r>
            <a:r>
              <a:rPr lang="zh-CN" altLang="en-US" dirty="0">
                <a:latin typeface="+mn-lt"/>
                <a:ea typeface="+mn-ea"/>
              </a:rPr>
              <a:t>，导出 </a:t>
            </a:r>
            <a:r>
              <a:rPr lang="en-US" altLang="zh-CN" i="1" dirty="0" err="1">
                <a:latin typeface="+mn-lt"/>
                <a:ea typeface="+mn-ea"/>
              </a:rPr>
              <a:t>h</a:t>
            </a:r>
            <a:r>
              <a:rPr lang="en-US" altLang="zh-CN" i="1" baseline="-25000" dirty="0" err="1">
                <a:latin typeface="+mn-lt"/>
                <a:ea typeface="+mn-ea"/>
              </a:rPr>
              <a:t>d</a:t>
            </a:r>
            <a:r>
              <a:rPr lang="en-US" altLang="zh-CN" i="1" baseline="-25000" dirty="0">
                <a:latin typeface="+mn-lt"/>
                <a:ea typeface="+mn-ea"/>
              </a:rPr>
              <a:t> </a:t>
            </a:r>
            <a:r>
              <a:rPr lang="en-US" altLang="zh-CN" dirty="0">
                <a:latin typeface="+mn-lt"/>
                <a:ea typeface="+mn-ea"/>
              </a:rPr>
              <a:t>(</a:t>
            </a:r>
            <a:r>
              <a:rPr lang="en-US" altLang="zh-CN" i="1" dirty="0">
                <a:latin typeface="+mn-lt"/>
                <a:ea typeface="+mn-ea"/>
              </a:rPr>
              <a:t>n</a:t>
            </a:r>
            <a:r>
              <a:rPr lang="en-US" altLang="zh-CN" dirty="0">
                <a:latin typeface="+mn-lt"/>
                <a:ea typeface="+mn-ea"/>
              </a:rPr>
              <a:t>)</a:t>
            </a:r>
            <a:r>
              <a:rPr lang="zh-CN" altLang="en-US" dirty="0">
                <a:latin typeface="+mn-lt"/>
                <a:ea typeface="+mn-ea"/>
              </a:rPr>
              <a:t>，对 </a:t>
            </a:r>
            <a:r>
              <a:rPr lang="en-US" altLang="zh-CN" i="1" dirty="0" err="1">
                <a:latin typeface="+mn-lt"/>
                <a:ea typeface="+mn-ea"/>
              </a:rPr>
              <a:t>h</a:t>
            </a:r>
            <a:r>
              <a:rPr lang="en-US" altLang="zh-CN" i="1" baseline="-25000" dirty="0" err="1">
                <a:latin typeface="+mn-lt"/>
                <a:ea typeface="+mn-ea"/>
              </a:rPr>
              <a:t>d</a:t>
            </a:r>
            <a:r>
              <a:rPr lang="en-US" altLang="zh-CN" i="1" baseline="-25000" dirty="0">
                <a:latin typeface="+mn-lt"/>
                <a:ea typeface="+mn-ea"/>
              </a:rPr>
              <a:t> </a:t>
            </a:r>
            <a:r>
              <a:rPr lang="en-US" altLang="zh-CN" dirty="0">
                <a:latin typeface="+mn-lt"/>
                <a:ea typeface="+mn-ea"/>
              </a:rPr>
              <a:t>(</a:t>
            </a:r>
            <a:r>
              <a:rPr lang="en-US" altLang="zh-CN" i="1" dirty="0">
                <a:latin typeface="+mn-lt"/>
                <a:ea typeface="+mn-ea"/>
              </a:rPr>
              <a:t>n</a:t>
            </a:r>
            <a:r>
              <a:rPr lang="en-US" altLang="zh-CN" dirty="0">
                <a:latin typeface="+mn-lt"/>
                <a:ea typeface="+mn-ea"/>
              </a:rPr>
              <a:t>) </a:t>
            </a:r>
            <a:r>
              <a:rPr lang="zh-CN" altLang="en-US" dirty="0">
                <a:latin typeface="+mn-lt"/>
                <a:ea typeface="+mn-ea"/>
              </a:rPr>
              <a:t>截取有限长度，形成 </a:t>
            </a:r>
            <a:r>
              <a:rPr lang="en-US" altLang="zh-CN" i="1" dirty="0">
                <a:latin typeface="+mn-lt"/>
                <a:ea typeface="+mn-ea"/>
              </a:rPr>
              <a:t>h</a:t>
            </a:r>
            <a:r>
              <a:rPr lang="en-US" altLang="zh-CN" dirty="0">
                <a:latin typeface="+mn-lt"/>
                <a:ea typeface="+mn-ea"/>
              </a:rPr>
              <a:t>(</a:t>
            </a:r>
            <a:r>
              <a:rPr lang="en-US" altLang="zh-CN" i="1" dirty="0">
                <a:latin typeface="+mn-lt"/>
                <a:ea typeface="+mn-ea"/>
              </a:rPr>
              <a:t>n</a:t>
            </a:r>
            <a:r>
              <a:rPr lang="en-US" altLang="zh-CN" dirty="0">
                <a:latin typeface="+mn-lt"/>
                <a:ea typeface="+mn-ea"/>
              </a:rPr>
              <a:t>)</a:t>
            </a:r>
          </a:p>
          <a:p>
            <a:pPr lvl="1"/>
            <a:r>
              <a:rPr lang="zh-CN" altLang="en-US" b="1" dirty="0">
                <a:solidFill>
                  <a:srgbClr val="006600"/>
                </a:solidFill>
              </a:rPr>
              <a:t>频率抽样法</a:t>
            </a:r>
            <a:r>
              <a:rPr lang="zh-CN" altLang="en-US" b="1" dirty="0"/>
              <a:t>，是</a:t>
            </a:r>
            <a:r>
              <a:rPr lang="zh-CN" altLang="en-US" b="1" dirty="0">
                <a:solidFill>
                  <a:srgbClr val="006600"/>
                </a:solidFill>
              </a:rPr>
              <a:t>频域</a:t>
            </a:r>
            <a:r>
              <a:rPr lang="zh-CN" altLang="en-US" b="1" dirty="0"/>
              <a:t>设计法</a:t>
            </a:r>
            <a:endParaRPr lang="en-US" altLang="zh-CN" b="1" dirty="0"/>
          </a:p>
          <a:p>
            <a:pPr lvl="2"/>
            <a:r>
              <a:rPr lang="zh-CN" altLang="en-US" dirty="0">
                <a:latin typeface="+mn-lt"/>
                <a:ea typeface="+mn-ea"/>
              </a:rPr>
              <a:t>给定理想频率响应 </a:t>
            </a:r>
            <a:r>
              <a:rPr lang="en-US" altLang="zh-CN" i="1" dirty="0" err="1">
                <a:latin typeface="+mn-lt"/>
                <a:ea typeface="+mn-ea"/>
              </a:rPr>
              <a:t>H</a:t>
            </a:r>
            <a:r>
              <a:rPr lang="en-US" altLang="zh-CN" i="1" baseline="-25000" dirty="0" err="1">
                <a:latin typeface="+mn-lt"/>
                <a:ea typeface="+mn-ea"/>
              </a:rPr>
              <a:t>d</a:t>
            </a:r>
            <a:r>
              <a:rPr lang="en-US" altLang="zh-CN" i="1" baseline="-25000" dirty="0">
                <a:latin typeface="+mn-lt"/>
                <a:ea typeface="+mn-ea"/>
              </a:rPr>
              <a:t> </a:t>
            </a:r>
            <a:r>
              <a:rPr lang="en-US" altLang="zh-CN" dirty="0">
                <a:latin typeface="+mn-lt"/>
                <a:ea typeface="+mn-ea"/>
              </a:rPr>
              <a:t>(</a:t>
            </a:r>
            <a:r>
              <a:rPr lang="en-US" altLang="zh-CN" i="1" dirty="0" err="1">
                <a:latin typeface="+mn-lt"/>
                <a:ea typeface="+mn-ea"/>
              </a:rPr>
              <a:t>e</a:t>
            </a:r>
            <a:r>
              <a:rPr lang="en-US" altLang="zh-CN" i="1" baseline="30000" dirty="0" err="1">
                <a:latin typeface="+mn-lt"/>
                <a:ea typeface="+mn-ea"/>
              </a:rPr>
              <a:t>j</a:t>
            </a:r>
            <a:r>
              <a:rPr lang="el-GR" altLang="zh-CN" i="1" baseline="30000" dirty="0">
                <a:latin typeface="+mn-lt"/>
                <a:ea typeface="+mn-ea"/>
              </a:rPr>
              <a:t>ω</a:t>
            </a:r>
            <a:r>
              <a:rPr lang="en-US" altLang="zh-CN" dirty="0">
                <a:latin typeface="+mn-lt"/>
                <a:ea typeface="+mn-ea"/>
              </a:rPr>
              <a:t>) </a:t>
            </a:r>
            <a:r>
              <a:rPr lang="zh-CN" altLang="en-US" dirty="0"/>
              <a:t>，进行等间距取样得到 </a:t>
            </a:r>
            <a:r>
              <a:rPr lang="en-US" altLang="zh-CN" i="1" dirty="0"/>
              <a:t>H</a:t>
            </a:r>
            <a:r>
              <a:rPr lang="en-US" altLang="zh-CN" dirty="0"/>
              <a:t>(</a:t>
            </a:r>
            <a:r>
              <a:rPr lang="en-US" altLang="zh-CN" i="1" dirty="0"/>
              <a:t>k</a:t>
            </a:r>
            <a:r>
              <a:rPr lang="en-US" altLang="zh-CN" dirty="0"/>
              <a:t>)</a:t>
            </a:r>
            <a:r>
              <a:rPr lang="zh-CN" altLang="en-US" dirty="0"/>
              <a:t>，</a:t>
            </a:r>
            <a:r>
              <a:rPr lang="en-US" altLang="zh-CN" i="1" dirty="0"/>
              <a:t>h</a:t>
            </a:r>
            <a:r>
              <a:rPr lang="en-US" altLang="zh-CN" dirty="0"/>
              <a:t>(</a:t>
            </a:r>
            <a:r>
              <a:rPr lang="en-US" altLang="zh-CN" i="1" dirty="0"/>
              <a:t>n</a:t>
            </a:r>
            <a:r>
              <a:rPr lang="en-US" altLang="zh-CN" dirty="0"/>
              <a:t>) = IDFT[</a:t>
            </a:r>
            <a:r>
              <a:rPr lang="en-US" altLang="zh-CN" i="1" dirty="0"/>
              <a:t>H</a:t>
            </a:r>
            <a:r>
              <a:rPr lang="en-US" altLang="zh-CN" dirty="0"/>
              <a:t>(</a:t>
            </a:r>
            <a:r>
              <a:rPr lang="en-US" altLang="zh-CN" i="1" dirty="0"/>
              <a:t>k</a:t>
            </a:r>
            <a:r>
              <a:rPr lang="en-US" altLang="zh-CN" dirty="0"/>
              <a:t>)]</a:t>
            </a:r>
          </a:p>
          <a:p>
            <a:pPr lvl="1"/>
            <a:r>
              <a:rPr lang="zh-CN" altLang="en-US" dirty="0">
                <a:highlight>
                  <a:srgbClr val="008080"/>
                </a:highlight>
                <a:latin typeface="+mn-lt"/>
                <a:ea typeface="+mn-ea"/>
              </a:rPr>
              <a:t>最优化方法，是频域等波纹设计法</a:t>
            </a:r>
          </a:p>
          <a:p>
            <a:pPr lvl="2"/>
            <a:r>
              <a:rPr lang="zh-CN" altLang="en-US" dirty="0">
                <a:highlight>
                  <a:srgbClr val="008080"/>
                </a:highlight>
                <a:latin typeface="+mn-lt"/>
                <a:ea typeface="+mn-ea"/>
              </a:rPr>
              <a:t>在通带和阻带（止带）内分别逼近给定理想频率响应，减小误差 </a:t>
            </a:r>
            <a:r>
              <a:rPr lang="en-US" altLang="zh-CN" dirty="0">
                <a:highlight>
                  <a:srgbClr val="008080"/>
                </a:highlight>
                <a:latin typeface="+mn-lt"/>
                <a:ea typeface="+mn-ea"/>
              </a:rPr>
              <a:t>E(ω) = [</a:t>
            </a:r>
            <a:r>
              <a:rPr lang="en-US" altLang="zh-CN" dirty="0" err="1">
                <a:highlight>
                  <a:srgbClr val="008080"/>
                </a:highlight>
                <a:latin typeface="+mn-lt"/>
                <a:ea typeface="+mn-ea"/>
              </a:rPr>
              <a:t>Hd</a:t>
            </a:r>
            <a:r>
              <a:rPr lang="en-US" altLang="zh-CN" dirty="0">
                <a:highlight>
                  <a:srgbClr val="008080"/>
                </a:highlight>
                <a:latin typeface="+mn-lt"/>
                <a:ea typeface="+mn-ea"/>
              </a:rPr>
              <a:t> (ω) − H(ω)]</a:t>
            </a:r>
          </a:p>
          <a:p>
            <a:pPr lvl="1"/>
            <a:endParaRPr lang="en-US" altLang="zh-CN" dirty="0">
              <a:latin typeface="+mn-lt"/>
              <a:ea typeface="+mn-ea"/>
            </a:endParaRPr>
          </a:p>
          <a:p>
            <a:pPr lvl="1"/>
            <a:endParaRPr lang="en-US" altLang="zh-CN" dirty="0"/>
          </a:p>
        </p:txBody>
      </p:sp>
      <p:sp>
        <p:nvSpPr>
          <p:cNvPr id="4" name="灯片编号占位符 3">
            <a:extLst>
              <a:ext uri="{FF2B5EF4-FFF2-40B4-BE49-F238E27FC236}">
                <a16:creationId xmlns:a16="http://schemas.microsoft.com/office/drawing/2014/main" id="{819D3ED0-3139-43E6-B7C0-8F1B4715F53D}"/>
              </a:ext>
            </a:extLst>
          </p:cNvPr>
          <p:cNvSpPr>
            <a:spLocks noGrp="1"/>
          </p:cNvSpPr>
          <p:nvPr>
            <p:ph type="sldNum" sz="quarter" idx="12"/>
          </p:nvPr>
        </p:nvSpPr>
        <p:spPr/>
        <p:txBody>
          <a:bodyPr/>
          <a:lstStyle/>
          <a:p>
            <a:pPr>
              <a:defRPr/>
            </a:pPr>
            <a:fld id="{BBAC5825-1D12-4EE6-8F09-D4CDC8CB2D43}" type="slidenum">
              <a:rPr lang="en-US" altLang="zh-CN" smtClean="0"/>
              <a:pPr>
                <a:defRPr/>
              </a:pPr>
              <a:t>34</a:t>
            </a:fld>
            <a:endParaRPr lang="en-US" altLang="zh-CN" dirty="0"/>
          </a:p>
        </p:txBody>
      </p:sp>
    </p:spTree>
    <p:extLst>
      <p:ext uri="{BB962C8B-B14F-4D97-AF65-F5344CB8AC3E}">
        <p14:creationId xmlns:p14="http://schemas.microsoft.com/office/powerpoint/2010/main" val="871855719"/>
      </p:ext>
    </p:extLst>
  </p:cSld>
  <p:clrMapOvr>
    <a:masterClrMapping/>
  </p:clrMapOvr>
  <p:transition spd="med">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F74416-0C85-460B-A14D-3B2FBCC17E98}"/>
              </a:ext>
            </a:extLst>
          </p:cNvPr>
          <p:cNvSpPr>
            <a:spLocks noGrp="1"/>
          </p:cNvSpPr>
          <p:nvPr>
            <p:ph type="title"/>
          </p:nvPr>
        </p:nvSpPr>
        <p:spPr>
          <a:xfrm>
            <a:off x="1051983" y="188640"/>
            <a:ext cx="10530417" cy="692150"/>
          </a:xfrm>
        </p:spPr>
        <p:txBody>
          <a:bodyPr/>
          <a:lstStyle/>
          <a:p>
            <a:r>
              <a:rPr lang="en-US" altLang="zh-CN" dirty="0"/>
              <a:t>FIR</a:t>
            </a:r>
            <a:r>
              <a:rPr lang="zh-CN" altLang="en-US" dirty="0"/>
              <a:t>滤波器设计</a:t>
            </a:r>
            <a:r>
              <a:rPr lang="en-US" altLang="zh-CN" dirty="0"/>
              <a:t>-</a:t>
            </a:r>
            <a:r>
              <a:rPr lang="zh-CN" altLang="en-US" dirty="0"/>
              <a:t>窗函数法</a:t>
            </a:r>
          </a:p>
        </p:txBody>
      </p:sp>
      <p:sp>
        <p:nvSpPr>
          <p:cNvPr id="4" name="灯片编号占位符 3">
            <a:extLst>
              <a:ext uri="{FF2B5EF4-FFF2-40B4-BE49-F238E27FC236}">
                <a16:creationId xmlns:a16="http://schemas.microsoft.com/office/drawing/2014/main" id="{AA47370A-9E28-4222-ADEB-CE5634E57E45}"/>
              </a:ext>
            </a:extLst>
          </p:cNvPr>
          <p:cNvSpPr>
            <a:spLocks noGrp="1"/>
          </p:cNvSpPr>
          <p:nvPr>
            <p:ph type="sldNum" sz="quarter" idx="12"/>
          </p:nvPr>
        </p:nvSpPr>
        <p:spPr/>
        <p:txBody>
          <a:bodyPr/>
          <a:lstStyle/>
          <a:p>
            <a:pPr>
              <a:defRPr/>
            </a:pPr>
            <a:fld id="{BBAC5825-1D12-4EE6-8F09-D4CDC8CB2D43}" type="slidenum">
              <a:rPr lang="en-US" altLang="zh-CN" smtClean="0"/>
              <a:pPr>
                <a:defRPr/>
              </a:pPr>
              <a:t>35</a:t>
            </a:fld>
            <a:endParaRPr lang="en-US" altLang="zh-CN" dirty="0"/>
          </a:p>
        </p:txBody>
      </p:sp>
      <p:sp>
        <p:nvSpPr>
          <p:cNvPr id="7" name="内容占位符 2">
            <a:extLst>
              <a:ext uri="{FF2B5EF4-FFF2-40B4-BE49-F238E27FC236}">
                <a16:creationId xmlns:a16="http://schemas.microsoft.com/office/drawing/2014/main" id="{CA4D10B5-6DB2-4602-BE8B-61B10BC734A3}"/>
              </a:ext>
            </a:extLst>
          </p:cNvPr>
          <p:cNvSpPr>
            <a:spLocks noGrp="1"/>
          </p:cNvSpPr>
          <p:nvPr>
            <p:ph idx="1"/>
          </p:nvPr>
        </p:nvSpPr>
        <p:spPr>
          <a:xfrm>
            <a:off x="609600" y="1341438"/>
            <a:ext cx="10972800" cy="5160320"/>
          </a:xfrm>
        </p:spPr>
        <p:txBody>
          <a:bodyPr>
            <a:normAutofit fontScale="92500" lnSpcReduction="20000"/>
          </a:bodyPr>
          <a:lstStyle/>
          <a:p>
            <a:pPr marL="514350" indent="-514350">
              <a:spcAft>
                <a:spcPts val="1500"/>
              </a:spcAft>
              <a:buFont typeface="+mj-lt"/>
              <a:buAutoNum type="arabicPeriod"/>
            </a:pPr>
            <a:r>
              <a:rPr lang="zh-CN" altLang="en-US" sz="2800" b="1" dirty="0"/>
              <a:t>给定要求的理想频率响应</a:t>
            </a:r>
            <a:r>
              <a:rPr lang="en-US" altLang="zh-CN" sz="2800" b="0" i="1" dirty="0" err="1"/>
              <a:t>H</a:t>
            </a:r>
            <a:r>
              <a:rPr lang="en-US" altLang="zh-CN" sz="2800" b="0" i="1" baseline="-25000" dirty="0" err="1"/>
              <a:t>d</a:t>
            </a:r>
            <a:r>
              <a:rPr lang="en-US" altLang="zh-CN" sz="2800" b="0" i="1" baseline="-25000" dirty="0"/>
              <a:t> </a:t>
            </a:r>
            <a:r>
              <a:rPr lang="en-US" altLang="zh-CN" sz="2800" b="0" dirty="0"/>
              <a:t>(</a:t>
            </a:r>
            <a:r>
              <a:rPr lang="en-US" altLang="zh-CN" sz="2800" b="0" i="1" dirty="0" err="1"/>
              <a:t>e</a:t>
            </a:r>
            <a:r>
              <a:rPr lang="en-US" altLang="zh-CN" sz="2800" b="0" i="1" baseline="30000" dirty="0" err="1"/>
              <a:t>j</a:t>
            </a:r>
            <a:r>
              <a:rPr lang="el-GR" altLang="zh-CN" sz="2800" b="0" i="1" baseline="30000" dirty="0"/>
              <a:t>ω</a:t>
            </a:r>
            <a:r>
              <a:rPr lang="en-US" altLang="zh-CN" sz="2800" b="0" dirty="0"/>
              <a:t>)</a:t>
            </a:r>
            <a:r>
              <a:rPr lang="zh-CN" altLang="en-US" sz="2800" b="1" dirty="0"/>
              <a:t>，一般为分段常数的幅频特性</a:t>
            </a:r>
            <a:endParaRPr lang="en-US" altLang="zh-CN" sz="2800" b="1" dirty="0"/>
          </a:p>
          <a:p>
            <a:pPr marL="514350" indent="-514350">
              <a:spcBef>
                <a:spcPts val="600"/>
              </a:spcBef>
              <a:spcAft>
                <a:spcPts val="1800"/>
              </a:spcAft>
              <a:buFont typeface="+mj-lt"/>
              <a:buAutoNum type="arabicPeriod"/>
            </a:pPr>
            <a:r>
              <a:rPr lang="zh-CN" altLang="en-US" sz="2800" b="1" dirty="0"/>
              <a:t>求出</a:t>
            </a:r>
            <a:r>
              <a:rPr lang="en-US" altLang="zh-CN" sz="2800" b="0" i="1" dirty="0" err="1">
                <a:solidFill>
                  <a:srgbClr val="6600CC"/>
                </a:solidFill>
              </a:rPr>
              <a:t>h</a:t>
            </a:r>
            <a:r>
              <a:rPr lang="en-US" altLang="zh-CN" sz="2800" b="0" i="1" baseline="-25000" dirty="0" err="1">
                <a:solidFill>
                  <a:srgbClr val="6600CC"/>
                </a:solidFill>
              </a:rPr>
              <a:t>d</a:t>
            </a:r>
            <a:r>
              <a:rPr lang="en-US" altLang="zh-CN" sz="2800" b="0" i="1" dirty="0">
                <a:solidFill>
                  <a:srgbClr val="6600CC"/>
                </a:solidFill>
              </a:rPr>
              <a:t>(n</a:t>
            </a:r>
            <a:r>
              <a:rPr lang="en-US" altLang="zh-CN" sz="2800" b="0" dirty="0">
                <a:solidFill>
                  <a:srgbClr val="6600CC"/>
                </a:solidFill>
              </a:rPr>
              <a:t>)</a:t>
            </a:r>
          </a:p>
          <a:p>
            <a:pPr marL="514350" indent="-514350">
              <a:spcAft>
                <a:spcPts val="1500"/>
              </a:spcAft>
              <a:buFont typeface="+mj-lt"/>
              <a:buAutoNum type="arabicPeriod"/>
            </a:pPr>
            <a:r>
              <a:rPr lang="zh-CN" altLang="en-US" sz="2800" b="1" dirty="0"/>
              <a:t>用一个</a:t>
            </a:r>
            <a:r>
              <a:rPr lang="zh-CN" altLang="en-US" sz="2800" b="1" dirty="0">
                <a:solidFill>
                  <a:srgbClr val="0033CC"/>
                </a:solidFill>
              </a:rPr>
              <a:t>有限长的“窗函数”</a:t>
            </a:r>
            <a:r>
              <a:rPr lang="zh-CN" altLang="en-US" sz="2800" b="1" dirty="0"/>
              <a:t>序列 </a:t>
            </a:r>
            <a:r>
              <a:rPr lang="en-US" altLang="zh-CN" sz="2800" b="0" i="1" dirty="0"/>
              <a:t>w</a:t>
            </a:r>
            <a:r>
              <a:rPr lang="en-US" altLang="zh-CN" sz="2800" b="0" dirty="0"/>
              <a:t>(</a:t>
            </a:r>
            <a:r>
              <a:rPr lang="en-US" altLang="zh-CN" sz="2800" b="0" i="1" dirty="0"/>
              <a:t>n</a:t>
            </a:r>
            <a:r>
              <a:rPr lang="en-US" altLang="zh-CN" sz="2800" b="0" dirty="0"/>
              <a:t>)</a:t>
            </a:r>
            <a:r>
              <a:rPr lang="en-US" altLang="zh-CN" sz="2800" b="1" dirty="0"/>
              <a:t> </a:t>
            </a:r>
            <a:r>
              <a:rPr lang="zh-CN" altLang="en-US" sz="2800" b="1" dirty="0"/>
              <a:t>将无限长的 </a:t>
            </a:r>
            <a:r>
              <a:rPr lang="en-US" altLang="zh-CN" sz="2800" b="0" i="1" dirty="0" err="1"/>
              <a:t>h</a:t>
            </a:r>
            <a:r>
              <a:rPr lang="en-US" altLang="zh-CN" sz="2800" b="0" i="1" baseline="-25000" dirty="0" err="1"/>
              <a:t>d</a:t>
            </a:r>
            <a:r>
              <a:rPr lang="en-US" altLang="zh-CN" sz="2800" b="0" i="1" baseline="-25000" dirty="0"/>
              <a:t> </a:t>
            </a:r>
            <a:r>
              <a:rPr lang="en-US" altLang="zh-CN" sz="2800" b="0" dirty="0"/>
              <a:t>(</a:t>
            </a:r>
            <a:r>
              <a:rPr lang="en-US" altLang="zh-CN" sz="2800" b="0" i="1" dirty="0"/>
              <a:t>n</a:t>
            </a:r>
            <a:r>
              <a:rPr lang="en-US" altLang="zh-CN" sz="2800" b="0" dirty="0"/>
              <a:t>)</a:t>
            </a:r>
            <a:r>
              <a:rPr lang="zh-CN" altLang="en-US" sz="2800" b="1" dirty="0"/>
              <a:t> 截断</a:t>
            </a:r>
            <a:r>
              <a:rPr lang="zh-CN" altLang="en-US" dirty="0"/>
              <a:t>。</a:t>
            </a:r>
            <a:r>
              <a:rPr lang="zh-CN" altLang="en-US" sz="2800" b="1" dirty="0"/>
              <a:t>若窗 </a:t>
            </a:r>
            <a:r>
              <a:rPr lang="en-US" altLang="zh-CN" sz="2800" b="0" i="1" dirty="0"/>
              <a:t>w</a:t>
            </a:r>
            <a:r>
              <a:rPr lang="en-US" altLang="zh-CN" sz="2800" b="0" dirty="0"/>
              <a:t>(</a:t>
            </a:r>
            <a:r>
              <a:rPr lang="en-US" altLang="zh-CN" sz="2800" b="0" i="1" dirty="0"/>
              <a:t>n</a:t>
            </a:r>
            <a:r>
              <a:rPr lang="en-US" altLang="zh-CN" sz="2800" b="0" dirty="0"/>
              <a:t>)</a:t>
            </a:r>
            <a:r>
              <a:rPr lang="zh-CN" altLang="en-US" sz="2800" b="1" dirty="0"/>
              <a:t> 的点数是</a:t>
            </a:r>
            <a:r>
              <a:rPr lang="en-US" altLang="zh-CN" sz="2800" b="0" i="1" dirty="0"/>
              <a:t>N</a:t>
            </a:r>
            <a:r>
              <a:rPr lang="zh-CN" altLang="en-US" sz="2800" b="1" dirty="0"/>
              <a:t>点，截断后得到 </a:t>
            </a:r>
            <a:r>
              <a:rPr lang="en-US" altLang="zh-CN" sz="2800" b="0" i="1" dirty="0"/>
              <a:t>h</a:t>
            </a:r>
            <a:r>
              <a:rPr lang="en-US" altLang="zh-CN" sz="2800" b="0" dirty="0"/>
              <a:t>(</a:t>
            </a:r>
            <a:r>
              <a:rPr lang="en-US" altLang="zh-CN" sz="2800" b="0" i="1" dirty="0"/>
              <a:t>n</a:t>
            </a:r>
            <a:r>
              <a:rPr lang="en-US" altLang="zh-CN" sz="2800" b="0" dirty="0"/>
              <a:t>)=</a:t>
            </a:r>
            <a:r>
              <a:rPr lang="en-US" altLang="zh-CN" sz="2800" b="0" i="1" dirty="0"/>
              <a:t> </a:t>
            </a:r>
            <a:r>
              <a:rPr lang="en-US" altLang="zh-CN" sz="2800" b="0" i="1" dirty="0" err="1"/>
              <a:t>h</a:t>
            </a:r>
            <a:r>
              <a:rPr lang="en-US" altLang="zh-CN" sz="2800" b="0" i="1" baseline="-25000" dirty="0" err="1"/>
              <a:t>d</a:t>
            </a:r>
            <a:r>
              <a:rPr lang="en-US" altLang="zh-CN" sz="2800" b="0" i="1" baseline="-25000" dirty="0"/>
              <a:t> </a:t>
            </a:r>
            <a:r>
              <a:rPr lang="en-US" altLang="zh-CN" sz="2800" b="0" dirty="0"/>
              <a:t>(</a:t>
            </a:r>
            <a:r>
              <a:rPr lang="en-US" altLang="zh-CN" sz="2800" b="0" i="1" dirty="0"/>
              <a:t>n</a:t>
            </a:r>
            <a:r>
              <a:rPr lang="en-US" altLang="zh-CN" sz="2800" b="0" dirty="0"/>
              <a:t>)</a:t>
            </a:r>
            <a:r>
              <a:rPr lang="en-US" altLang="zh-CN" sz="2800" b="0" i="1" dirty="0"/>
              <a:t> w</a:t>
            </a:r>
            <a:r>
              <a:rPr lang="en-US" altLang="zh-CN" sz="2800" b="0" dirty="0"/>
              <a:t>(</a:t>
            </a:r>
            <a:r>
              <a:rPr lang="en-US" altLang="zh-CN" sz="2800" b="0" i="1" dirty="0"/>
              <a:t>n</a:t>
            </a:r>
            <a:r>
              <a:rPr lang="en-US" altLang="zh-CN" sz="2800" b="0" dirty="0"/>
              <a:t>) , </a:t>
            </a:r>
            <a:r>
              <a:rPr lang="en-US" altLang="zh-CN" sz="2800" b="0" dirty="0" err="1"/>
              <a:t>0≤</a:t>
            </a:r>
            <a:r>
              <a:rPr lang="en-US" altLang="zh-CN" sz="2800" b="0" i="1" dirty="0" err="1"/>
              <a:t>n</a:t>
            </a:r>
            <a:r>
              <a:rPr lang="en-US" altLang="zh-CN" sz="2800" b="0" dirty="0"/>
              <a:t> ≤</a:t>
            </a:r>
            <a:r>
              <a:rPr lang="en-US" altLang="zh-CN" sz="2800" b="0" i="1" dirty="0"/>
              <a:t>N</a:t>
            </a:r>
            <a:r>
              <a:rPr lang="en-US" altLang="zh-CN" sz="2800" b="0" dirty="0"/>
              <a:t>−1</a:t>
            </a:r>
          </a:p>
          <a:p>
            <a:pPr marL="514350" indent="-514350">
              <a:spcAft>
                <a:spcPts val="1800"/>
              </a:spcAft>
              <a:buFont typeface="+mj-lt"/>
              <a:buAutoNum type="arabicPeriod"/>
            </a:pPr>
            <a:r>
              <a:rPr lang="zh-CN" altLang="en-US" sz="2800" b="1" dirty="0"/>
              <a:t>求出加窗后实际的频率响应 </a:t>
            </a:r>
            <a:r>
              <a:rPr lang="en-US" altLang="zh-CN" sz="2800" b="0" i="1" dirty="0"/>
              <a:t>H</a:t>
            </a:r>
            <a:r>
              <a:rPr lang="en-US" altLang="zh-CN" sz="2800" b="0" dirty="0"/>
              <a:t>(</a:t>
            </a:r>
            <a:r>
              <a:rPr lang="en-US" altLang="zh-CN" sz="2800" b="0" i="1" dirty="0" err="1"/>
              <a:t>e</a:t>
            </a:r>
            <a:r>
              <a:rPr lang="en-US" altLang="zh-CN" sz="2800" b="0" i="1" baseline="30000" dirty="0" err="1"/>
              <a:t>j</a:t>
            </a:r>
            <a:r>
              <a:rPr lang="el-GR" altLang="zh-CN" sz="2800" b="0" i="1" baseline="30000" dirty="0"/>
              <a:t>ω</a:t>
            </a:r>
            <a:r>
              <a:rPr lang="en-US" altLang="zh-CN" sz="2800" b="0" dirty="0"/>
              <a:t>)</a:t>
            </a:r>
            <a:endParaRPr lang="en-US" altLang="zh-CN" b="0" dirty="0"/>
          </a:p>
          <a:p>
            <a:pPr marL="514350" indent="-514350">
              <a:spcAft>
                <a:spcPts val="1500"/>
              </a:spcAft>
              <a:buFont typeface="+mj-lt"/>
              <a:buAutoNum type="arabicPeriod"/>
            </a:pPr>
            <a:endParaRPr lang="en-US" altLang="zh-CN" sz="2800" b="1" dirty="0"/>
          </a:p>
          <a:p>
            <a:pPr marL="514350" indent="-514350">
              <a:spcBef>
                <a:spcPts val="1200"/>
              </a:spcBef>
              <a:spcAft>
                <a:spcPts val="1500"/>
              </a:spcAft>
              <a:buFont typeface="+mj-lt"/>
              <a:buAutoNum type="arabicPeriod"/>
            </a:pPr>
            <a:r>
              <a:rPr lang="zh-CN" altLang="en-US" sz="2800" b="1" dirty="0"/>
              <a:t>检验 </a:t>
            </a:r>
            <a:r>
              <a:rPr lang="en-US" altLang="zh-CN" sz="2800" b="0" i="1" dirty="0"/>
              <a:t>H</a:t>
            </a:r>
            <a:r>
              <a:rPr lang="en-US" altLang="zh-CN" sz="2800" b="0" i="1" baseline="-25000" dirty="0"/>
              <a:t> </a:t>
            </a:r>
            <a:r>
              <a:rPr lang="en-US" altLang="zh-CN" sz="2800" b="0" dirty="0"/>
              <a:t>(</a:t>
            </a:r>
            <a:r>
              <a:rPr lang="en-US" altLang="zh-CN" sz="2800" b="0" i="1" dirty="0" err="1"/>
              <a:t>e</a:t>
            </a:r>
            <a:r>
              <a:rPr lang="en-US" altLang="zh-CN" sz="2800" b="0" i="1" baseline="30000" dirty="0" err="1"/>
              <a:t>j</a:t>
            </a:r>
            <a:r>
              <a:rPr lang="el-GR" altLang="zh-CN" sz="2800" b="0" i="1" baseline="30000" dirty="0"/>
              <a:t>ω</a:t>
            </a:r>
            <a:r>
              <a:rPr lang="en-US" altLang="zh-CN" sz="2800" b="0" dirty="0"/>
              <a:t>)</a:t>
            </a:r>
            <a:r>
              <a:rPr lang="en-US" altLang="zh-CN" sz="2800" b="1" dirty="0"/>
              <a:t> </a:t>
            </a:r>
            <a:r>
              <a:rPr lang="zh-CN" altLang="en-US" sz="2800" b="1" dirty="0"/>
              <a:t>是否满足 </a:t>
            </a:r>
            <a:r>
              <a:rPr lang="en-US" altLang="zh-CN" sz="2800" b="0" i="1" dirty="0" err="1"/>
              <a:t>H</a:t>
            </a:r>
            <a:r>
              <a:rPr lang="en-US" altLang="zh-CN" sz="2800" b="0" i="1" baseline="-25000" dirty="0" err="1"/>
              <a:t>d</a:t>
            </a:r>
            <a:r>
              <a:rPr lang="en-US" altLang="zh-CN" sz="2800" b="0" i="1" baseline="-25000" dirty="0"/>
              <a:t> </a:t>
            </a:r>
            <a:r>
              <a:rPr lang="en-US" altLang="zh-CN" sz="2800" b="0" dirty="0"/>
              <a:t>(</a:t>
            </a:r>
            <a:r>
              <a:rPr lang="en-US" altLang="zh-CN" sz="2800" b="0" i="1" dirty="0" err="1"/>
              <a:t>e</a:t>
            </a:r>
            <a:r>
              <a:rPr lang="en-US" altLang="zh-CN" sz="2800" b="0" i="1" baseline="30000" dirty="0" err="1"/>
              <a:t>j</a:t>
            </a:r>
            <a:r>
              <a:rPr lang="el-GR" altLang="zh-CN" sz="2800" b="0" i="1" baseline="30000" dirty="0"/>
              <a:t>ω</a:t>
            </a:r>
            <a:r>
              <a:rPr lang="en-US" altLang="zh-CN" sz="2800" b="0" dirty="0"/>
              <a:t>)</a:t>
            </a:r>
            <a:r>
              <a:rPr lang="en-US" altLang="zh-CN" sz="2800" b="1" dirty="0"/>
              <a:t> </a:t>
            </a:r>
            <a:r>
              <a:rPr lang="zh-CN" altLang="en-US" sz="2800" b="1" dirty="0"/>
              <a:t>的要求，不满足，则需考虑改变窗形状或改变窗长的点数 </a:t>
            </a:r>
            <a:r>
              <a:rPr lang="en-US" altLang="zh-CN" sz="2800" b="0" i="1" dirty="0"/>
              <a:t>N</a:t>
            </a:r>
            <a:r>
              <a:rPr lang="zh-CN" altLang="en-US" sz="2800" b="1" dirty="0"/>
              <a:t>，重复</a:t>
            </a:r>
            <a:r>
              <a:rPr lang="en-US" altLang="zh-CN" sz="2800" b="1" dirty="0"/>
              <a:t>3</a:t>
            </a:r>
            <a:r>
              <a:rPr lang="zh-CN" altLang="en-US" sz="2800" b="1" dirty="0"/>
              <a:t>、</a:t>
            </a:r>
            <a:r>
              <a:rPr lang="en-US" altLang="zh-CN" sz="2800" b="1" dirty="0"/>
              <a:t>4</a:t>
            </a:r>
            <a:r>
              <a:rPr lang="zh-CN" altLang="en-US" sz="2800" b="1" dirty="0"/>
              <a:t>两步，到满足要求为止。</a:t>
            </a:r>
            <a:endParaRPr lang="en-US" altLang="zh-CN" sz="2800" b="1" dirty="0"/>
          </a:p>
          <a:p>
            <a:pPr marL="0" indent="0" algn="ctr">
              <a:spcBef>
                <a:spcPts val="1200"/>
              </a:spcBef>
              <a:spcAft>
                <a:spcPts val="1500"/>
              </a:spcAft>
              <a:buNone/>
            </a:pPr>
            <a:r>
              <a:rPr lang="en-US" altLang="zh-CN" sz="2800" dirty="0">
                <a:latin typeface="楷体" panose="02010609060101010101" pitchFamily="49" charset="-122"/>
                <a:ea typeface="楷体" panose="02010609060101010101" pitchFamily="49" charset="-122"/>
              </a:rPr>
              <a:t>Gibbs</a:t>
            </a:r>
            <a:r>
              <a:rPr lang="zh-CN" altLang="en-US" sz="2800" dirty="0">
                <a:latin typeface="楷体" panose="02010609060101010101" pitchFamily="49" charset="-122"/>
                <a:ea typeface="楷体" panose="02010609060101010101" pitchFamily="49" charset="-122"/>
              </a:rPr>
              <a:t>效应</a:t>
            </a:r>
            <a:r>
              <a:rPr lang="zh-CN" altLang="en-US"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增加</a:t>
            </a:r>
            <a:r>
              <a:rPr lang="en-US" altLang="zh-CN" sz="2800" b="0" i="1" dirty="0">
                <a:latin typeface="楷体" panose="02010609060101010101" pitchFamily="49" charset="-122"/>
                <a:ea typeface="楷体" panose="02010609060101010101" pitchFamily="49" charset="-122"/>
              </a:rPr>
              <a:t>N</a:t>
            </a:r>
            <a:r>
              <a:rPr lang="zh-CN" altLang="en-US" sz="2800" dirty="0">
                <a:latin typeface="楷体" panose="02010609060101010101" pitchFamily="49" charset="-122"/>
                <a:ea typeface="楷体" panose="02010609060101010101" pitchFamily="49" charset="-122"/>
              </a:rPr>
              <a:t>，可使过渡带变得陡峭，但不能改变肩峰（过冲）幅度大小。</a:t>
            </a:r>
          </a:p>
          <a:p>
            <a:pPr marL="514350" indent="-514350">
              <a:spcBef>
                <a:spcPts val="1200"/>
              </a:spcBef>
              <a:spcAft>
                <a:spcPts val="1500"/>
              </a:spcAft>
              <a:buFont typeface="+mj-lt"/>
              <a:buAutoNum type="arabicPeriod"/>
            </a:pPr>
            <a:endParaRPr lang="zh-CN" altLang="en-US" dirty="0"/>
          </a:p>
        </p:txBody>
      </p:sp>
      <p:graphicFrame>
        <p:nvGraphicFramePr>
          <p:cNvPr id="8" name="对象 7">
            <a:extLst>
              <a:ext uri="{FF2B5EF4-FFF2-40B4-BE49-F238E27FC236}">
                <a16:creationId xmlns:a16="http://schemas.microsoft.com/office/drawing/2014/main" id="{E16E55DB-35CF-4C73-8DFE-857BCFC13626}"/>
              </a:ext>
            </a:extLst>
          </p:cNvPr>
          <p:cNvGraphicFramePr>
            <a:graphicFrameLocks noChangeAspect="1"/>
          </p:cNvGraphicFramePr>
          <p:nvPr>
            <p:extLst>
              <p:ext uri="{D42A27DB-BD31-4B8C-83A1-F6EECF244321}">
                <p14:modId xmlns:p14="http://schemas.microsoft.com/office/powerpoint/2010/main" val="1791721952"/>
              </p:ext>
            </p:extLst>
          </p:nvPr>
        </p:nvGraphicFramePr>
        <p:xfrm>
          <a:off x="1955540" y="3609020"/>
          <a:ext cx="8486775" cy="936625"/>
        </p:xfrm>
        <a:graphic>
          <a:graphicData uri="http://schemas.openxmlformats.org/presentationml/2006/ole">
            <mc:AlternateContent xmlns:mc="http://schemas.openxmlformats.org/markup-compatibility/2006">
              <mc:Choice xmlns:v="urn:schemas-microsoft-com:vml" Requires="v">
                <p:oleObj spid="_x0000_s162858" name="AxMath" r:id="rId4" imgW="4073040" imgH="449280" progId="Equation.AxMath">
                  <p:embed/>
                </p:oleObj>
              </mc:Choice>
              <mc:Fallback>
                <p:oleObj name="AxMath" r:id="rId4" imgW="4073040" imgH="449280" progId="Equation.AxMath">
                  <p:embed/>
                  <p:pic>
                    <p:nvPicPr>
                      <p:cNvPr id="0" name=""/>
                      <p:cNvPicPr/>
                      <p:nvPr/>
                    </p:nvPicPr>
                    <p:blipFill>
                      <a:blip r:embed="rId5"/>
                      <a:stretch>
                        <a:fillRect/>
                      </a:stretch>
                    </p:blipFill>
                    <p:spPr>
                      <a:xfrm>
                        <a:off x="1955540" y="3609020"/>
                        <a:ext cx="8486775" cy="936625"/>
                      </a:xfrm>
                      <a:prstGeom prst="rect">
                        <a:avLst/>
                      </a:prstGeom>
                    </p:spPr>
                  </p:pic>
                </p:oleObj>
              </mc:Fallback>
            </mc:AlternateContent>
          </a:graphicData>
        </a:graphic>
      </p:graphicFrame>
    </p:spTree>
    <p:extLst>
      <p:ext uri="{BB962C8B-B14F-4D97-AF65-F5344CB8AC3E}">
        <p14:creationId xmlns:p14="http://schemas.microsoft.com/office/powerpoint/2010/main" val="2577961891"/>
      </p:ext>
    </p:extLst>
  </p:cSld>
  <p:clrMapOvr>
    <a:masterClrMapping/>
  </p:clrMapOvr>
  <p:transition spd="med">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3CC11-E21A-4689-A110-4CA94138C19F}"/>
              </a:ext>
            </a:extLst>
          </p:cNvPr>
          <p:cNvSpPr>
            <a:spLocks noGrp="1"/>
          </p:cNvSpPr>
          <p:nvPr>
            <p:ph type="title"/>
          </p:nvPr>
        </p:nvSpPr>
        <p:spPr/>
        <p:txBody>
          <a:bodyPr/>
          <a:lstStyle/>
          <a:p>
            <a:r>
              <a:rPr lang="en-US" altLang="zh-CN" dirty="0"/>
              <a:t>FIR</a:t>
            </a:r>
            <a:r>
              <a:rPr lang="zh-CN" altLang="en-US" dirty="0"/>
              <a:t>滤波器设计</a:t>
            </a:r>
            <a:r>
              <a:rPr lang="en-US" altLang="zh-CN" dirty="0"/>
              <a:t>-</a:t>
            </a:r>
            <a:r>
              <a:rPr lang="zh-CN" altLang="en-US" dirty="0"/>
              <a:t>窗函数法</a:t>
            </a:r>
          </a:p>
        </p:txBody>
      </p:sp>
      <p:sp>
        <p:nvSpPr>
          <p:cNvPr id="3" name="内容占位符 2">
            <a:extLst>
              <a:ext uri="{FF2B5EF4-FFF2-40B4-BE49-F238E27FC236}">
                <a16:creationId xmlns:a16="http://schemas.microsoft.com/office/drawing/2014/main" id="{11CF073E-B10A-4BC9-A595-D87883044319}"/>
              </a:ext>
            </a:extLst>
          </p:cNvPr>
          <p:cNvSpPr>
            <a:spLocks noGrp="1"/>
          </p:cNvSpPr>
          <p:nvPr>
            <p:ph idx="1"/>
          </p:nvPr>
        </p:nvSpPr>
        <p:spPr>
          <a:xfrm>
            <a:off x="609600" y="1341438"/>
            <a:ext cx="10972800" cy="5255914"/>
          </a:xfrm>
        </p:spPr>
        <p:txBody>
          <a:bodyPr>
            <a:normAutofit/>
          </a:bodyPr>
          <a:lstStyle/>
          <a:p>
            <a:r>
              <a:rPr lang="zh-CN" altLang="en-US" dirty="0"/>
              <a:t>过渡带宽 </a:t>
            </a:r>
            <a:r>
              <a:rPr lang="el-GR" altLang="zh-CN" dirty="0"/>
              <a:t>Δω</a:t>
            </a:r>
            <a:r>
              <a:rPr lang="zh-CN" altLang="en-US" dirty="0"/>
              <a:t>、截止频率</a:t>
            </a:r>
            <a:r>
              <a:rPr lang="el-GR" altLang="zh-CN" i="1" dirty="0"/>
              <a:t>ω</a:t>
            </a:r>
            <a:r>
              <a:rPr lang="en-US" altLang="zh-CN" i="1" baseline="-25000" dirty="0"/>
              <a:t>c</a:t>
            </a:r>
            <a:r>
              <a:rPr lang="zh-CN" altLang="en-US" i="1" baseline="-25000" dirty="0"/>
              <a:t>，</a:t>
            </a:r>
            <a:r>
              <a:rPr lang="zh-CN" altLang="en-US" dirty="0"/>
              <a:t>通带最大衰减 </a:t>
            </a:r>
            <a:r>
              <a:rPr lang="en-US" altLang="zh-CN" dirty="0"/>
              <a:t>Rp</a:t>
            </a:r>
            <a:r>
              <a:rPr lang="zh-CN" altLang="en-US" dirty="0"/>
              <a:t>、阻带最小衰减 </a:t>
            </a:r>
            <a:r>
              <a:rPr lang="en-US" altLang="zh-CN" dirty="0"/>
              <a:t>As</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选取原则：</a:t>
            </a:r>
            <a:r>
              <a:rPr lang="zh-CN" altLang="en-US" sz="2000" dirty="0"/>
              <a:t>主瓣窄，使过渡带陡峭；旁瓣低，减小肩峰（过冲）幅度</a:t>
            </a:r>
            <a:endParaRPr lang="zh-CN" altLang="en-US" dirty="0"/>
          </a:p>
          <a:p>
            <a:r>
              <a:rPr lang="zh-CN" altLang="en-US" dirty="0"/>
              <a:t>使用原则：</a:t>
            </a:r>
            <a:r>
              <a:rPr lang="zh-CN" altLang="en-US" sz="2000" dirty="0"/>
              <a:t>低旁瓣窗函数，大的阻带衰减，增加系统复杂度</a:t>
            </a:r>
            <a:r>
              <a:rPr lang="en-US" altLang="zh-CN" sz="2000" i="1" dirty="0"/>
              <a:t>N</a:t>
            </a:r>
            <a:r>
              <a:rPr lang="en-US" altLang="zh-CN" sz="2000" dirty="0"/>
              <a:t> </a:t>
            </a:r>
            <a:r>
              <a:rPr lang="zh-CN" altLang="en-US" sz="2000" dirty="0"/>
              <a:t>，降低过渡带宽度</a:t>
            </a:r>
            <a:endParaRPr lang="zh-CN" altLang="en-US" dirty="0"/>
          </a:p>
          <a:p>
            <a:endParaRPr lang="zh-CN" altLang="en-US" dirty="0"/>
          </a:p>
        </p:txBody>
      </p:sp>
      <p:sp>
        <p:nvSpPr>
          <p:cNvPr id="4" name="灯片编号占位符 3">
            <a:extLst>
              <a:ext uri="{FF2B5EF4-FFF2-40B4-BE49-F238E27FC236}">
                <a16:creationId xmlns:a16="http://schemas.microsoft.com/office/drawing/2014/main" id="{33199445-5007-45B6-BFD9-02F718658989}"/>
              </a:ext>
            </a:extLst>
          </p:cNvPr>
          <p:cNvSpPr>
            <a:spLocks noGrp="1"/>
          </p:cNvSpPr>
          <p:nvPr>
            <p:ph type="sldNum" sz="quarter" idx="12"/>
          </p:nvPr>
        </p:nvSpPr>
        <p:spPr/>
        <p:txBody>
          <a:bodyPr/>
          <a:lstStyle/>
          <a:p>
            <a:pPr>
              <a:defRPr/>
            </a:pPr>
            <a:fld id="{BBAC5825-1D12-4EE6-8F09-D4CDC8CB2D43}" type="slidenum">
              <a:rPr lang="en-US" altLang="zh-CN" smtClean="0"/>
              <a:pPr>
                <a:defRPr/>
              </a:pPr>
              <a:t>36</a:t>
            </a:fld>
            <a:endParaRPr lang="en-US" altLang="zh-CN" dirty="0"/>
          </a:p>
        </p:txBody>
      </p:sp>
      <p:sp>
        <p:nvSpPr>
          <p:cNvPr id="5" name="文本框 4">
            <a:extLst>
              <a:ext uri="{FF2B5EF4-FFF2-40B4-BE49-F238E27FC236}">
                <a16:creationId xmlns:a16="http://schemas.microsoft.com/office/drawing/2014/main" id="{08A58402-6548-4509-9091-7C127F06DF1C}"/>
              </a:ext>
            </a:extLst>
          </p:cNvPr>
          <p:cNvSpPr txBox="1"/>
          <p:nvPr/>
        </p:nvSpPr>
        <p:spPr>
          <a:xfrm>
            <a:off x="5195900" y="2045484"/>
            <a:ext cx="6754133" cy="2806987"/>
          </a:xfrm>
          <a:prstGeom prst="rect">
            <a:avLst/>
          </a:prstGeom>
          <a:noFill/>
        </p:spPr>
        <p:txBody>
          <a:bodyPr wrap="square">
            <a:spAutoFit/>
          </a:bodyPr>
          <a:lstStyle/>
          <a:p>
            <a:pPr algn="ctr">
              <a:lnSpc>
                <a:spcPct val="150000"/>
              </a:lnSpc>
            </a:pPr>
            <a:r>
              <a:rPr lang="zh-CN" altLang="en-US" sz="2000" dirty="0">
                <a:solidFill>
                  <a:srgbClr val="002060"/>
                </a:solidFill>
                <a:latin typeface="+mn-lt"/>
              </a:rPr>
              <a:t>通带最大衰减 </a:t>
            </a:r>
            <a:r>
              <a:rPr lang="en-US" altLang="zh-CN" sz="2000" i="1" dirty="0">
                <a:solidFill>
                  <a:srgbClr val="002060"/>
                </a:solidFill>
                <a:latin typeface="+mn-lt"/>
              </a:rPr>
              <a:t>R</a:t>
            </a:r>
            <a:r>
              <a:rPr lang="en-US" altLang="zh-CN" sz="2000" i="1" baseline="-25000" dirty="0">
                <a:solidFill>
                  <a:srgbClr val="002060"/>
                </a:solidFill>
                <a:latin typeface="+mn-lt"/>
              </a:rPr>
              <a:t>p</a:t>
            </a:r>
            <a:r>
              <a:rPr lang="en-US" altLang="zh-CN" sz="2000" dirty="0">
                <a:solidFill>
                  <a:srgbClr val="002060"/>
                </a:solidFill>
                <a:latin typeface="+mn-lt"/>
              </a:rPr>
              <a:t>(dB) </a:t>
            </a:r>
            <a:r>
              <a:rPr lang="zh-CN" altLang="en-US" sz="2000" dirty="0">
                <a:solidFill>
                  <a:srgbClr val="002060"/>
                </a:solidFill>
                <a:latin typeface="+mn-lt"/>
              </a:rPr>
              <a:t>为</a:t>
            </a:r>
            <a:endParaRPr lang="en-US" altLang="zh-CN" sz="2000" dirty="0">
              <a:solidFill>
                <a:srgbClr val="002060"/>
              </a:solidFill>
              <a:latin typeface="+mn-lt"/>
            </a:endParaRPr>
          </a:p>
          <a:p>
            <a:pPr algn="ctr">
              <a:lnSpc>
                <a:spcPct val="150000"/>
              </a:lnSpc>
            </a:pPr>
            <a:endParaRPr lang="en-US" altLang="zh-CN" sz="2000" dirty="0">
              <a:solidFill>
                <a:srgbClr val="002060"/>
              </a:solidFill>
              <a:latin typeface="+mn-lt"/>
            </a:endParaRPr>
          </a:p>
          <a:p>
            <a:pPr algn="ctr">
              <a:lnSpc>
                <a:spcPct val="150000"/>
              </a:lnSpc>
            </a:pPr>
            <a:r>
              <a:rPr lang="zh-CN" altLang="en-US" sz="2000" dirty="0">
                <a:solidFill>
                  <a:srgbClr val="002060"/>
                </a:solidFill>
                <a:latin typeface="+mn-lt"/>
              </a:rPr>
              <a:t>阻带最小衰减 </a:t>
            </a:r>
            <a:r>
              <a:rPr lang="en-US" altLang="zh-CN" sz="2000" i="1" dirty="0">
                <a:solidFill>
                  <a:srgbClr val="002060"/>
                </a:solidFill>
                <a:latin typeface="+mn-lt"/>
              </a:rPr>
              <a:t>A</a:t>
            </a:r>
            <a:r>
              <a:rPr lang="en-US" altLang="zh-CN" sz="2000" i="1" baseline="-25000" dirty="0">
                <a:solidFill>
                  <a:srgbClr val="002060"/>
                </a:solidFill>
                <a:latin typeface="+mn-lt"/>
              </a:rPr>
              <a:t>s</a:t>
            </a:r>
            <a:r>
              <a:rPr lang="en-US" altLang="zh-CN" sz="2000" dirty="0">
                <a:solidFill>
                  <a:srgbClr val="002060"/>
                </a:solidFill>
                <a:latin typeface="+mn-lt"/>
              </a:rPr>
              <a:t>(dB) </a:t>
            </a:r>
            <a:r>
              <a:rPr lang="zh-CN" altLang="en-US" sz="2000" dirty="0">
                <a:solidFill>
                  <a:srgbClr val="002060"/>
                </a:solidFill>
                <a:latin typeface="+mn-lt"/>
              </a:rPr>
              <a:t>为</a:t>
            </a:r>
            <a:endParaRPr lang="en-US" altLang="zh-CN" sz="2000" dirty="0">
              <a:solidFill>
                <a:srgbClr val="002060"/>
              </a:solidFill>
              <a:latin typeface="+mn-lt"/>
            </a:endParaRPr>
          </a:p>
          <a:p>
            <a:pPr algn="ctr">
              <a:lnSpc>
                <a:spcPct val="150000"/>
              </a:lnSpc>
            </a:pPr>
            <a:endParaRPr lang="en-US" altLang="zh-CN" sz="2000" dirty="0">
              <a:solidFill>
                <a:srgbClr val="002060"/>
              </a:solidFill>
              <a:latin typeface="+mn-lt"/>
            </a:endParaRPr>
          </a:p>
          <a:p>
            <a:pPr algn="ctr">
              <a:lnSpc>
                <a:spcPct val="150000"/>
              </a:lnSpc>
            </a:pPr>
            <a:r>
              <a:rPr lang="zh-CN" altLang="en-US" sz="2000" dirty="0">
                <a:solidFill>
                  <a:srgbClr val="002060"/>
                </a:solidFill>
                <a:latin typeface="+mn-lt"/>
              </a:rPr>
              <a:t>给定</a:t>
            </a:r>
            <a:r>
              <a:rPr lang="en-US" altLang="zh-CN" sz="2000" i="1" dirty="0">
                <a:solidFill>
                  <a:srgbClr val="002060"/>
                </a:solidFill>
                <a:latin typeface="+mn-lt"/>
              </a:rPr>
              <a:t>A</a:t>
            </a:r>
            <a:r>
              <a:rPr lang="en-US" altLang="zh-CN" sz="2000" i="1" baseline="-25000" dirty="0">
                <a:solidFill>
                  <a:srgbClr val="002060"/>
                </a:solidFill>
                <a:latin typeface="+mn-lt"/>
              </a:rPr>
              <a:t>s</a:t>
            </a:r>
            <a:r>
              <a:rPr lang="zh-CN" altLang="en-US" sz="2000" dirty="0">
                <a:solidFill>
                  <a:srgbClr val="002060"/>
                </a:solidFill>
                <a:latin typeface="+mn-lt"/>
              </a:rPr>
              <a:t>可求出</a:t>
            </a:r>
            <a:r>
              <a:rPr lang="en-US" altLang="zh-CN" sz="2000" i="1" dirty="0">
                <a:solidFill>
                  <a:srgbClr val="002060"/>
                </a:solidFill>
                <a:latin typeface="+mn-lt"/>
              </a:rPr>
              <a:t>R</a:t>
            </a:r>
            <a:r>
              <a:rPr lang="en-US" altLang="zh-CN" sz="2000" baseline="-25000" dirty="0">
                <a:solidFill>
                  <a:srgbClr val="002060"/>
                </a:solidFill>
                <a:latin typeface="+mn-lt"/>
              </a:rPr>
              <a:t>p</a:t>
            </a:r>
            <a:r>
              <a:rPr lang="zh-CN" altLang="en-US" sz="2000" dirty="0">
                <a:solidFill>
                  <a:srgbClr val="002060"/>
                </a:solidFill>
                <a:latin typeface="+mn-lt"/>
              </a:rPr>
              <a:t>，反之亦然。</a:t>
            </a:r>
            <a:r>
              <a:rPr lang="zh-CN" altLang="en-US" sz="2000" dirty="0">
                <a:solidFill>
                  <a:srgbClr val="FF0000"/>
                </a:solidFill>
                <a:latin typeface="+mn-lt"/>
              </a:rPr>
              <a:t>通常只需给定阻带衰减</a:t>
            </a:r>
            <a:r>
              <a:rPr lang="en-US" altLang="zh-CN" sz="2000" i="1" dirty="0">
                <a:solidFill>
                  <a:srgbClr val="FF0000"/>
                </a:solidFill>
                <a:latin typeface="+mn-lt"/>
              </a:rPr>
              <a:t>A</a:t>
            </a:r>
            <a:r>
              <a:rPr lang="en-US" altLang="zh-CN" sz="2000" i="1" baseline="-25000" dirty="0">
                <a:solidFill>
                  <a:srgbClr val="FF0000"/>
                </a:solidFill>
                <a:latin typeface="+mn-lt"/>
              </a:rPr>
              <a:t>s </a:t>
            </a:r>
            <a:r>
              <a:rPr lang="zh-CN" altLang="en-US" sz="2000" dirty="0">
                <a:solidFill>
                  <a:srgbClr val="FF0000"/>
                </a:solidFill>
                <a:latin typeface="+mn-lt"/>
              </a:rPr>
              <a:t> </a:t>
            </a:r>
          </a:p>
          <a:p>
            <a:pPr>
              <a:lnSpc>
                <a:spcPct val="150000"/>
              </a:lnSpc>
            </a:pPr>
            <a:endParaRPr lang="zh-CN" altLang="en-US" sz="2000" dirty="0">
              <a:solidFill>
                <a:srgbClr val="002060"/>
              </a:solidFill>
              <a:latin typeface="+mn-lt"/>
            </a:endParaRPr>
          </a:p>
        </p:txBody>
      </p:sp>
      <p:pic>
        <p:nvPicPr>
          <p:cNvPr id="6" name="Picture 3" descr="E:\DSP程佩青课件\064937-01 数字信号处理教程（第四版）(经典版) 40571-9\CTP\TU\8t9.tif">
            <a:extLst>
              <a:ext uri="{FF2B5EF4-FFF2-40B4-BE49-F238E27FC236}">
                <a16:creationId xmlns:a16="http://schemas.microsoft.com/office/drawing/2014/main" id="{D2753053-923C-488F-8D2F-4302F968CEDE}"/>
              </a:ext>
            </a:extLst>
          </p:cNvPr>
          <p:cNvPicPr>
            <a:picLocks noChangeAspect="1" noChangeArrowheads="1"/>
          </p:cNvPicPr>
          <p:nvPr/>
        </p:nvPicPr>
        <p:blipFill>
          <a:blip r:embed="rId3"/>
          <a:srcRect/>
          <a:stretch>
            <a:fillRect/>
          </a:stretch>
        </p:blipFill>
        <p:spPr bwMode="auto">
          <a:xfrm>
            <a:off x="767408" y="2168860"/>
            <a:ext cx="4436784" cy="2842715"/>
          </a:xfrm>
          <a:prstGeom prst="rect">
            <a:avLst/>
          </a:prstGeom>
          <a:noFill/>
        </p:spPr>
      </p:pic>
      <p:graphicFrame>
        <p:nvGraphicFramePr>
          <p:cNvPr id="7" name="对象 6">
            <a:extLst>
              <a:ext uri="{FF2B5EF4-FFF2-40B4-BE49-F238E27FC236}">
                <a16:creationId xmlns:a16="http://schemas.microsoft.com/office/drawing/2014/main" id="{78875EDD-2626-4AEF-856B-8F740AFFA9A1}"/>
              </a:ext>
            </a:extLst>
          </p:cNvPr>
          <p:cNvGraphicFramePr>
            <a:graphicFrameLocks noChangeAspect="1"/>
          </p:cNvGraphicFramePr>
          <p:nvPr>
            <p:extLst>
              <p:ext uri="{D42A27DB-BD31-4B8C-83A1-F6EECF244321}">
                <p14:modId xmlns:p14="http://schemas.microsoft.com/office/powerpoint/2010/main" val="1008056135"/>
              </p:ext>
            </p:extLst>
          </p:nvPr>
        </p:nvGraphicFramePr>
        <p:xfrm>
          <a:off x="5196780" y="2647996"/>
          <a:ext cx="6705600" cy="481012"/>
        </p:xfrm>
        <a:graphic>
          <a:graphicData uri="http://schemas.openxmlformats.org/presentationml/2006/ole">
            <mc:AlternateContent xmlns:mc="http://schemas.openxmlformats.org/markup-compatibility/2006">
              <mc:Choice xmlns:v="urn:schemas-microsoft-com:vml" Requires="v">
                <p:oleObj spid="_x0000_s163941" name="Equation" r:id="rId4" imgW="3352680" imgH="241200" progId="Equation.DSMT4">
                  <p:embed/>
                </p:oleObj>
              </mc:Choice>
              <mc:Fallback>
                <p:oleObj name="Equation" r:id="rId4" imgW="3352680" imgH="241200" progId="Equation.DSMT4">
                  <p:embed/>
                  <p:pic>
                    <p:nvPicPr>
                      <p:cNvPr id="8" name="对象 7">
                        <a:extLst>
                          <a:ext uri="{FF2B5EF4-FFF2-40B4-BE49-F238E27FC236}">
                            <a16:creationId xmlns:a16="http://schemas.microsoft.com/office/drawing/2014/main" id="{9EC048F2-7D2F-47A9-AEF3-71DAA33CDAAD}"/>
                          </a:ext>
                        </a:extLst>
                      </p:cNvPr>
                      <p:cNvPicPr/>
                      <p:nvPr/>
                    </p:nvPicPr>
                    <p:blipFill>
                      <a:blip r:embed="rId5"/>
                      <a:stretch>
                        <a:fillRect/>
                      </a:stretch>
                    </p:blipFill>
                    <p:spPr>
                      <a:xfrm>
                        <a:off x="5196780" y="2647996"/>
                        <a:ext cx="6705600" cy="481012"/>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F2A51D02-4CFB-4410-BF99-DEB666C78D45}"/>
              </a:ext>
            </a:extLst>
          </p:cNvPr>
          <p:cNvGraphicFramePr>
            <a:graphicFrameLocks noChangeAspect="1"/>
          </p:cNvGraphicFramePr>
          <p:nvPr>
            <p:extLst>
              <p:ext uri="{D42A27DB-BD31-4B8C-83A1-F6EECF244321}">
                <p14:modId xmlns:p14="http://schemas.microsoft.com/office/powerpoint/2010/main" val="3833682621"/>
              </p:ext>
            </p:extLst>
          </p:nvPr>
        </p:nvGraphicFramePr>
        <p:xfrm>
          <a:off x="5524172" y="3501187"/>
          <a:ext cx="6097587" cy="455612"/>
        </p:xfrm>
        <a:graphic>
          <a:graphicData uri="http://schemas.openxmlformats.org/presentationml/2006/ole">
            <mc:AlternateContent xmlns:mc="http://schemas.openxmlformats.org/markup-compatibility/2006">
              <mc:Choice xmlns:v="urn:schemas-microsoft-com:vml" Requires="v">
                <p:oleObj spid="_x0000_s163942" name="Equation" r:id="rId6" imgW="3047760" imgH="228600" progId="Equation.DSMT4">
                  <p:embed/>
                </p:oleObj>
              </mc:Choice>
              <mc:Fallback>
                <p:oleObj name="Equation" r:id="rId6" imgW="3047760" imgH="228600" progId="Equation.DSMT4">
                  <p:embed/>
                  <p:pic>
                    <p:nvPicPr>
                      <p:cNvPr id="9" name="对象 8">
                        <a:extLst>
                          <a:ext uri="{FF2B5EF4-FFF2-40B4-BE49-F238E27FC236}">
                            <a16:creationId xmlns:a16="http://schemas.microsoft.com/office/drawing/2014/main" id="{0B2C9AD9-5901-4690-A531-82AA39B8EC03}"/>
                          </a:ext>
                        </a:extLst>
                      </p:cNvPr>
                      <p:cNvPicPr/>
                      <p:nvPr/>
                    </p:nvPicPr>
                    <p:blipFill>
                      <a:blip r:embed="rId7"/>
                      <a:stretch>
                        <a:fillRect/>
                      </a:stretch>
                    </p:blipFill>
                    <p:spPr>
                      <a:xfrm>
                        <a:off x="5524172" y="3501187"/>
                        <a:ext cx="6097587" cy="45561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92750A3E-7B30-4A92-B07E-A178E110D5BD}"/>
              </a:ext>
            </a:extLst>
          </p:cNvPr>
          <p:cNvGraphicFramePr>
            <a:graphicFrameLocks noChangeAspect="1"/>
          </p:cNvGraphicFramePr>
          <p:nvPr>
            <p:extLst>
              <p:ext uri="{D42A27DB-BD31-4B8C-83A1-F6EECF244321}">
                <p14:modId xmlns:p14="http://schemas.microsoft.com/office/powerpoint/2010/main" val="403102772"/>
              </p:ext>
            </p:extLst>
          </p:nvPr>
        </p:nvGraphicFramePr>
        <p:xfrm>
          <a:off x="6672064" y="4393600"/>
          <a:ext cx="3021642" cy="456478"/>
        </p:xfrm>
        <a:graphic>
          <a:graphicData uri="http://schemas.openxmlformats.org/presentationml/2006/ole">
            <mc:AlternateContent xmlns:mc="http://schemas.openxmlformats.org/markup-compatibility/2006">
              <mc:Choice xmlns:v="urn:schemas-microsoft-com:vml" Requires="v">
                <p:oleObj spid="_x0000_s163943" name="Equation" r:id="rId8" imgW="1510821" imgH="228239" progId="Equation.DSMT4">
                  <p:embed/>
                </p:oleObj>
              </mc:Choice>
              <mc:Fallback>
                <p:oleObj name="Equation" r:id="rId8" imgW="1510821" imgH="228239" progId="Equation.DSMT4">
                  <p:embed/>
                  <p:pic>
                    <p:nvPicPr>
                      <p:cNvPr id="12" name="对象 11">
                        <a:extLst>
                          <a:ext uri="{FF2B5EF4-FFF2-40B4-BE49-F238E27FC236}">
                            <a16:creationId xmlns:a16="http://schemas.microsoft.com/office/drawing/2014/main" id="{A7FA0EB7-DB0B-477F-ACA8-6A0B82E4E024}"/>
                          </a:ext>
                        </a:extLst>
                      </p:cNvPr>
                      <p:cNvPicPr/>
                      <p:nvPr/>
                    </p:nvPicPr>
                    <p:blipFill>
                      <a:blip r:embed="rId9"/>
                      <a:stretch>
                        <a:fillRect/>
                      </a:stretch>
                    </p:blipFill>
                    <p:spPr>
                      <a:xfrm>
                        <a:off x="6672064" y="4393600"/>
                        <a:ext cx="3021642" cy="456478"/>
                      </a:xfrm>
                      <a:prstGeom prst="rect">
                        <a:avLst/>
                      </a:prstGeom>
                    </p:spPr>
                  </p:pic>
                </p:oleObj>
              </mc:Fallback>
            </mc:AlternateContent>
          </a:graphicData>
        </a:graphic>
      </p:graphicFrame>
    </p:spTree>
    <p:extLst>
      <p:ext uri="{BB962C8B-B14F-4D97-AF65-F5344CB8AC3E}">
        <p14:creationId xmlns:p14="http://schemas.microsoft.com/office/powerpoint/2010/main" val="1098674724"/>
      </p:ext>
    </p:extLst>
  </p:cSld>
  <p:clrMapOvr>
    <a:masterClrMapping/>
  </p:clrMapOvr>
  <p:transition spd="med">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7A1633-631E-4654-90D2-71AA38FB9521}"/>
              </a:ext>
            </a:extLst>
          </p:cNvPr>
          <p:cNvSpPr>
            <a:spLocks noGrp="1"/>
          </p:cNvSpPr>
          <p:nvPr>
            <p:ph type="title"/>
          </p:nvPr>
        </p:nvSpPr>
        <p:spPr/>
        <p:txBody>
          <a:bodyPr/>
          <a:lstStyle/>
          <a:p>
            <a:r>
              <a:rPr lang="en-US" altLang="zh-CN" dirty="0"/>
              <a:t>FIR</a:t>
            </a:r>
            <a:r>
              <a:rPr lang="zh-CN" altLang="en-US" dirty="0"/>
              <a:t>滤波器设计</a:t>
            </a:r>
            <a:r>
              <a:rPr lang="en-US" altLang="zh-CN" dirty="0"/>
              <a:t>-</a:t>
            </a:r>
            <a:r>
              <a:rPr lang="zh-CN" altLang="en-US" dirty="0"/>
              <a:t>窗函数</a:t>
            </a:r>
          </a:p>
        </p:txBody>
      </p:sp>
      <p:sp>
        <p:nvSpPr>
          <p:cNvPr id="4" name="灯片编号占位符 3">
            <a:extLst>
              <a:ext uri="{FF2B5EF4-FFF2-40B4-BE49-F238E27FC236}">
                <a16:creationId xmlns:a16="http://schemas.microsoft.com/office/drawing/2014/main" id="{3E61EE96-1A69-48D8-9A68-9D84894A59B6}"/>
              </a:ext>
            </a:extLst>
          </p:cNvPr>
          <p:cNvSpPr>
            <a:spLocks noGrp="1"/>
          </p:cNvSpPr>
          <p:nvPr>
            <p:ph type="sldNum" sz="quarter" idx="12"/>
          </p:nvPr>
        </p:nvSpPr>
        <p:spPr/>
        <p:txBody>
          <a:bodyPr/>
          <a:lstStyle/>
          <a:p>
            <a:pPr>
              <a:defRPr/>
            </a:pPr>
            <a:fld id="{BBAC5825-1D12-4EE6-8F09-D4CDC8CB2D43}" type="slidenum">
              <a:rPr lang="en-US" altLang="zh-CN" smtClean="0"/>
              <a:pPr>
                <a:defRPr/>
              </a:pPr>
              <a:t>37</a:t>
            </a:fld>
            <a:endParaRPr lang="en-US" altLang="zh-CN" dirty="0"/>
          </a:p>
        </p:txBody>
      </p:sp>
      <p:graphicFrame>
        <p:nvGraphicFramePr>
          <p:cNvPr id="5" name="表格 4">
            <a:extLst>
              <a:ext uri="{FF2B5EF4-FFF2-40B4-BE49-F238E27FC236}">
                <a16:creationId xmlns:a16="http://schemas.microsoft.com/office/drawing/2014/main" id="{6012C0D6-F50C-40D4-BA45-3831802EBDD7}"/>
              </a:ext>
            </a:extLst>
          </p:cNvPr>
          <p:cNvGraphicFramePr>
            <a:graphicFrameLocks noGrp="1"/>
          </p:cNvGraphicFramePr>
          <p:nvPr>
            <p:extLst>
              <p:ext uri="{D42A27DB-BD31-4B8C-83A1-F6EECF244321}">
                <p14:modId xmlns:p14="http://schemas.microsoft.com/office/powerpoint/2010/main" val="1256674013"/>
              </p:ext>
            </p:extLst>
          </p:nvPr>
        </p:nvGraphicFramePr>
        <p:xfrm>
          <a:off x="803412" y="1592796"/>
          <a:ext cx="10444164" cy="3108960"/>
        </p:xfrm>
        <a:graphic>
          <a:graphicData uri="http://schemas.openxmlformats.org/drawingml/2006/table">
            <a:tbl>
              <a:tblPr firstRow="1" bandRow="1">
                <a:tableStyleId>{5C22544A-7EE6-4342-B048-85BDC9FD1C3A}</a:tableStyleId>
              </a:tblPr>
              <a:tblGrid>
                <a:gridCol w="1710055">
                  <a:extLst>
                    <a:ext uri="{9D8B030D-6E8A-4147-A177-3AD203B41FA5}">
                      <a16:colId xmlns:a16="http://schemas.microsoft.com/office/drawing/2014/main" val="3651915467"/>
                    </a:ext>
                  </a:extLst>
                </a:gridCol>
                <a:gridCol w="1694180">
                  <a:extLst>
                    <a:ext uri="{9D8B030D-6E8A-4147-A177-3AD203B41FA5}">
                      <a16:colId xmlns:a16="http://schemas.microsoft.com/office/drawing/2014/main" val="895565227"/>
                    </a:ext>
                  </a:extLst>
                </a:gridCol>
                <a:gridCol w="2346643">
                  <a:extLst>
                    <a:ext uri="{9D8B030D-6E8A-4147-A177-3AD203B41FA5}">
                      <a16:colId xmlns:a16="http://schemas.microsoft.com/office/drawing/2014/main" val="599031758"/>
                    </a:ext>
                  </a:extLst>
                </a:gridCol>
                <a:gridCol w="2346643">
                  <a:extLst>
                    <a:ext uri="{9D8B030D-6E8A-4147-A177-3AD203B41FA5}">
                      <a16:colId xmlns:a16="http://schemas.microsoft.com/office/drawing/2014/main" val="1764081652"/>
                    </a:ext>
                  </a:extLst>
                </a:gridCol>
                <a:gridCol w="2346643">
                  <a:extLst>
                    <a:ext uri="{9D8B030D-6E8A-4147-A177-3AD203B41FA5}">
                      <a16:colId xmlns:a16="http://schemas.microsoft.com/office/drawing/2014/main" val="1168576887"/>
                    </a:ext>
                  </a:extLst>
                </a:gridCol>
              </a:tblGrid>
              <a:tr h="370840">
                <a:tc>
                  <a:txBody>
                    <a:bodyPr/>
                    <a:lstStyle/>
                    <a:p>
                      <a:pPr algn="ctr"/>
                      <a:r>
                        <a:rPr lang="zh-CN" altLang="en-US" sz="2800" b="0" dirty="0">
                          <a:solidFill>
                            <a:schemeClr val="tx1"/>
                          </a:solidFill>
                          <a:latin typeface="+mj-lt"/>
                          <a:ea typeface="+mj-ea"/>
                        </a:rPr>
                        <a:t>窗函数</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b="0" dirty="0">
                          <a:solidFill>
                            <a:schemeClr val="tx1"/>
                          </a:solidFill>
                          <a:latin typeface="+mj-lt"/>
                          <a:ea typeface="+mj-ea"/>
                        </a:rPr>
                        <a:t>主瓣宽度</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b="0" dirty="0">
                          <a:solidFill>
                            <a:schemeClr val="tx1"/>
                          </a:solidFill>
                          <a:latin typeface="+mj-lt"/>
                          <a:ea typeface="+mj-ea"/>
                        </a:rPr>
                        <a:t>旁瓣电平</a:t>
                      </a:r>
                      <a:r>
                        <a:rPr lang="en-US" altLang="zh-CN" sz="2800" b="0" dirty="0">
                          <a:solidFill>
                            <a:schemeClr val="tx1"/>
                          </a:solidFill>
                          <a:latin typeface="+mj-lt"/>
                          <a:ea typeface="+mj-ea"/>
                        </a:rPr>
                        <a:t>(dB)</a:t>
                      </a:r>
                      <a:endParaRPr lang="zh-CN" altLang="en-US" sz="2800" b="0" dirty="0">
                        <a:solidFill>
                          <a:schemeClr val="tx1"/>
                        </a:solidFill>
                        <a:latin typeface="+mj-lt"/>
                        <a:ea typeface="+mj-ea"/>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b="0" dirty="0">
                          <a:solidFill>
                            <a:schemeClr val="tx1"/>
                          </a:solidFill>
                          <a:latin typeface="+mj-lt"/>
                          <a:ea typeface="+mj-ea"/>
                        </a:rPr>
                        <a:t>阻带衰减</a:t>
                      </a:r>
                      <a:r>
                        <a:rPr lang="en-US" altLang="zh-CN" sz="2800" b="0" dirty="0">
                          <a:solidFill>
                            <a:schemeClr val="tx1"/>
                          </a:solidFill>
                          <a:latin typeface="+mj-lt"/>
                          <a:ea typeface="+mj-ea"/>
                        </a:rPr>
                        <a:t>(dB)</a:t>
                      </a:r>
                      <a:endParaRPr lang="zh-CN" altLang="en-US" sz="2800" b="0" dirty="0">
                        <a:solidFill>
                          <a:schemeClr val="tx1"/>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b="0" dirty="0">
                          <a:solidFill>
                            <a:schemeClr val="tx1"/>
                          </a:solidFill>
                          <a:latin typeface="+mj-lt"/>
                          <a:ea typeface="+mj-ea"/>
                        </a:rPr>
                        <a:t>通带起伏</a:t>
                      </a:r>
                      <a:r>
                        <a:rPr lang="en-US" altLang="zh-CN" sz="2800" b="0" dirty="0">
                          <a:solidFill>
                            <a:schemeClr val="tx1"/>
                          </a:solidFill>
                          <a:latin typeface="+mj-lt"/>
                          <a:ea typeface="+mj-ea"/>
                        </a:rPr>
                        <a:t>(dB)</a:t>
                      </a:r>
                      <a:endParaRPr lang="zh-CN" altLang="en-US" sz="2800" b="0" dirty="0">
                        <a:solidFill>
                          <a:schemeClr val="tx1"/>
                        </a:solidFill>
                        <a:latin typeface="+mj-lt"/>
                        <a:ea typeface="+mj-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866017"/>
                  </a:ext>
                </a:extLst>
              </a:tr>
              <a:tr h="370840">
                <a:tc>
                  <a:txBody>
                    <a:bodyPr/>
                    <a:lstStyle/>
                    <a:p>
                      <a:pPr algn="ctr"/>
                      <a:r>
                        <a:rPr lang="zh-CN" altLang="en-US" sz="2800" b="0" dirty="0">
                          <a:solidFill>
                            <a:schemeClr val="tx1"/>
                          </a:solidFill>
                          <a:latin typeface="+mj-lt"/>
                          <a:ea typeface="+mj-ea"/>
                        </a:rPr>
                        <a:t>矩形</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l-GR" altLang="zh-CN" sz="2800" b="0" dirty="0">
                          <a:solidFill>
                            <a:schemeClr val="tx1"/>
                          </a:solidFill>
                          <a:latin typeface="+mj-lt"/>
                          <a:ea typeface="+mj-ea"/>
                        </a:rPr>
                        <a:t>4</a:t>
                      </a:r>
                      <a:r>
                        <a:rPr lang="el-GR" altLang="zh-CN" sz="2800" b="0" i="1" dirty="0">
                          <a:solidFill>
                            <a:schemeClr val="tx1"/>
                          </a:solidFill>
                          <a:latin typeface="+mj-lt"/>
                          <a:ea typeface="+mj-ea"/>
                        </a:rPr>
                        <a:t>π/</a:t>
                      </a:r>
                      <a:r>
                        <a:rPr lang="en-US" altLang="zh-CN" sz="2800" b="0" i="1" dirty="0">
                          <a:solidFill>
                            <a:schemeClr val="tx1"/>
                          </a:solidFill>
                          <a:latin typeface="+mj-lt"/>
                          <a:ea typeface="+mj-ea"/>
                        </a:rPr>
                        <a:t>N</a:t>
                      </a:r>
                      <a:endParaRPr lang="zh-CN" altLang="en-US" sz="2800" b="0" i="1" dirty="0">
                        <a:solidFill>
                          <a:schemeClr val="tx1"/>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0" dirty="0">
                          <a:solidFill>
                            <a:schemeClr val="tx1"/>
                          </a:solidFill>
                          <a:latin typeface="+mj-lt"/>
                          <a:ea typeface="+mj-ea"/>
                        </a:rPr>
                        <a:t>−13</a:t>
                      </a:r>
                      <a:endParaRPr lang="zh-CN" altLang="en-US" sz="2800" b="0" dirty="0">
                        <a:solidFill>
                          <a:schemeClr val="tx1"/>
                        </a:solidFill>
                        <a:latin typeface="+mj-lt"/>
                        <a:ea typeface="+mj-ea"/>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0" dirty="0">
                          <a:solidFill>
                            <a:schemeClr val="tx1"/>
                          </a:solidFill>
                          <a:latin typeface="+mj-lt"/>
                          <a:ea typeface="+mj-ea"/>
                        </a:rPr>
                        <a:t>−21</a:t>
                      </a:r>
                      <a:endParaRPr lang="zh-CN" altLang="en-US" sz="2800" b="0" dirty="0">
                        <a:solidFill>
                          <a:schemeClr val="tx1"/>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0" dirty="0">
                          <a:solidFill>
                            <a:schemeClr val="tx1"/>
                          </a:solidFill>
                          <a:latin typeface="+mj-lt"/>
                          <a:ea typeface="+mj-ea"/>
                        </a:rPr>
                        <a:t>0.7</a:t>
                      </a:r>
                      <a:endParaRPr lang="zh-CN" altLang="en-US" sz="2800" b="0" dirty="0">
                        <a:solidFill>
                          <a:schemeClr val="tx1"/>
                        </a:solidFill>
                        <a:latin typeface="+mj-lt"/>
                        <a:ea typeface="+mj-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4560928"/>
                  </a:ext>
                </a:extLst>
              </a:tr>
              <a:tr h="370840">
                <a:tc>
                  <a:txBody>
                    <a:bodyPr/>
                    <a:lstStyle/>
                    <a:p>
                      <a:pPr algn="ctr"/>
                      <a:r>
                        <a:rPr lang="zh-CN" altLang="en-US" sz="2800" b="0" dirty="0">
                          <a:solidFill>
                            <a:schemeClr val="tx1"/>
                          </a:solidFill>
                          <a:latin typeface="+mj-lt"/>
                          <a:ea typeface="+mj-ea"/>
                        </a:rPr>
                        <a:t>三角</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0" dirty="0">
                          <a:solidFill>
                            <a:schemeClr val="tx1"/>
                          </a:solidFill>
                          <a:latin typeface="+mj-lt"/>
                          <a:ea typeface="+mj-ea"/>
                        </a:rPr>
                        <a:t>8</a:t>
                      </a:r>
                      <a:r>
                        <a:rPr kumimoji="0" lang="el-GR" altLang="zh-CN" sz="2800" b="0" i="1" u="none" strike="noStrike" kern="1200" cap="none" spc="0" normalizeH="0" baseline="0" noProof="0" dirty="0">
                          <a:ln>
                            <a:noFill/>
                          </a:ln>
                          <a:solidFill>
                            <a:srgbClr val="000000"/>
                          </a:solidFill>
                          <a:effectLst/>
                          <a:uLnTx/>
                          <a:uFillTx/>
                          <a:latin typeface="Times New Roman"/>
                          <a:ea typeface="黑体"/>
                          <a:cs typeface="+mn-cs"/>
                        </a:rPr>
                        <a:t>π/</a:t>
                      </a:r>
                      <a:r>
                        <a:rPr kumimoji="0" lang="en-US" altLang="zh-CN" sz="2800" b="0" i="1" u="none" strike="noStrike" kern="1200" cap="none" spc="0" normalizeH="0" baseline="0" noProof="0" dirty="0">
                          <a:ln>
                            <a:noFill/>
                          </a:ln>
                          <a:solidFill>
                            <a:srgbClr val="000000"/>
                          </a:solidFill>
                          <a:effectLst/>
                          <a:uLnTx/>
                          <a:uFillTx/>
                          <a:latin typeface="Times New Roman"/>
                          <a:ea typeface="黑体"/>
                          <a:cs typeface="+mn-cs"/>
                        </a:rPr>
                        <a:t>N</a:t>
                      </a:r>
                      <a:endParaRPr lang="zh-CN" altLang="en-US" sz="2800" b="0" dirty="0">
                        <a:solidFill>
                          <a:schemeClr val="tx1"/>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0" dirty="0">
                          <a:solidFill>
                            <a:schemeClr val="tx1"/>
                          </a:solidFill>
                          <a:latin typeface="+mj-lt"/>
                          <a:ea typeface="+mj-ea"/>
                        </a:rPr>
                        <a:t>−25</a:t>
                      </a:r>
                      <a:endParaRPr lang="zh-CN" altLang="en-US" sz="2800" b="0" dirty="0">
                        <a:solidFill>
                          <a:schemeClr val="tx1"/>
                        </a:solidFill>
                        <a:latin typeface="+mj-lt"/>
                        <a:ea typeface="+mj-ea"/>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0" dirty="0">
                          <a:solidFill>
                            <a:schemeClr val="tx1"/>
                          </a:solidFill>
                          <a:latin typeface="+mj-lt"/>
                          <a:ea typeface="+mj-ea"/>
                        </a:rPr>
                        <a:t>−25</a:t>
                      </a:r>
                      <a:endParaRPr lang="zh-CN" altLang="en-US" sz="2800" b="0" dirty="0">
                        <a:solidFill>
                          <a:schemeClr val="tx1"/>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0" dirty="0">
                          <a:solidFill>
                            <a:schemeClr val="tx1"/>
                          </a:solidFill>
                          <a:latin typeface="+mj-lt"/>
                          <a:ea typeface="+mj-ea"/>
                        </a:rPr>
                        <a:t>0.5</a:t>
                      </a:r>
                      <a:endParaRPr lang="zh-CN" altLang="en-US" sz="2800" b="0" dirty="0">
                        <a:solidFill>
                          <a:schemeClr val="tx1"/>
                        </a:solidFill>
                        <a:latin typeface="+mj-lt"/>
                        <a:ea typeface="+mj-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223673"/>
                  </a:ext>
                </a:extLst>
              </a:tr>
              <a:tr h="370840">
                <a:tc>
                  <a:txBody>
                    <a:bodyPr/>
                    <a:lstStyle/>
                    <a:p>
                      <a:pPr algn="ctr"/>
                      <a:r>
                        <a:rPr lang="en-US" altLang="zh-CN" sz="2800" b="0" dirty="0" err="1">
                          <a:solidFill>
                            <a:schemeClr val="tx1"/>
                          </a:solidFill>
                          <a:latin typeface="+mj-lt"/>
                          <a:ea typeface="+mj-ea"/>
                        </a:rPr>
                        <a:t>Hanning</a:t>
                      </a:r>
                      <a:endParaRPr lang="zh-CN" altLang="en-US" sz="2800" b="0" dirty="0">
                        <a:solidFill>
                          <a:schemeClr val="tx1"/>
                        </a:solidFill>
                        <a:latin typeface="+mj-lt"/>
                        <a:ea typeface="+mj-ea"/>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CN" sz="2800" b="0" i="0" u="none" strike="noStrike" kern="1200" cap="none" spc="0" normalizeH="0" baseline="0" noProof="0" dirty="0">
                          <a:ln>
                            <a:noFill/>
                          </a:ln>
                          <a:solidFill>
                            <a:srgbClr val="000000"/>
                          </a:solidFill>
                          <a:effectLst/>
                          <a:uLnTx/>
                          <a:uFillTx/>
                          <a:latin typeface="Times New Roman"/>
                          <a:ea typeface="黑体"/>
                          <a:cs typeface="+mn-cs"/>
                        </a:rPr>
                        <a:t>8</a:t>
                      </a:r>
                      <a:r>
                        <a:rPr kumimoji="0" lang="el-GR" altLang="zh-CN" sz="2800" b="0" i="1" u="none" strike="noStrike" kern="1200" cap="none" spc="0" normalizeH="0" baseline="0" noProof="0" dirty="0">
                          <a:ln>
                            <a:noFill/>
                          </a:ln>
                          <a:solidFill>
                            <a:srgbClr val="000000"/>
                          </a:solidFill>
                          <a:effectLst/>
                          <a:uLnTx/>
                          <a:uFillTx/>
                          <a:latin typeface="Times New Roman"/>
                          <a:ea typeface="黑体"/>
                          <a:cs typeface="+mn-cs"/>
                        </a:rPr>
                        <a:t>π/</a:t>
                      </a:r>
                      <a:r>
                        <a:rPr kumimoji="0" lang="en-US" altLang="zh-CN" sz="2800" b="0" i="1" u="none" strike="noStrike" kern="1200" cap="none" spc="0" normalizeH="0" baseline="0" noProof="0" dirty="0">
                          <a:ln>
                            <a:noFill/>
                          </a:ln>
                          <a:solidFill>
                            <a:srgbClr val="000000"/>
                          </a:solidFill>
                          <a:effectLst/>
                          <a:uLnTx/>
                          <a:uFillTx/>
                          <a:latin typeface="Times New Roman"/>
                          <a:ea typeface="黑体"/>
                          <a:cs typeface="+mn-cs"/>
                        </a:rPr>
                        <a:t>N</a:t>
                      </a:r>
                      <a:endParaRPr lang="zh-CN" altLang="en-US" sz="2800" b="0" dirty="0">
                        <a:solidFill>
                          <a:schemeClr val="tx1"/>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0" dirty="0">
                          <a:solidFill>
                            <a:schemeClr val="tx1"/>
                          </a:solidFill>
                          <a:latin typeface="+mj-lt"/>
                          <a:ea typeface="+mj-ea"/>
                        </a:rPr>
                        <a:t>−32</a:t>
                      </a:r>
                      <a:endParaRPr lang="zh-CN" altLang="en-US" sz="2800" b="0" dirty="0">
                        <a:solidFill>
                          <a:schemeClr val="tx1"/>
                        </a:solidFill>
                        <a:latin typeface="+mj-lt"/>
                        <a:ea typeface="+mj-ea"/>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0" dirty="0">
                          <a:solidFill>
                            <a:schemeClr val="tx1"/>
                          </a:solidFill>
                          <a:latin typeface="+mj-lt"/>
                          <a:ea typeface="+mj-ea"/>
                        </a:rPr>
                        <a:t>−44</a:t>
                      </a:r>
                      <a:endParaRPr lang="zh-CN" altLang="en-US" sz="2800" b="0" dirty="0">
                        <a:solidFill>
                          <a:schemeClr val="tx1"/>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0" dirty="0">
                          <a:solidFill>
                            <a:schemeClr val="tx1"/>
                          </a:solidFill>
                          <a:latin typeface="+mj-lt"/>
                          <a:ea typeface="+mj-ea"/>
                        </a:rPr>
                        <a:t>0.05</a:t>
                      </a:r>
                      <a:endParaRPr lang="zh-CN" altLang="en-US" sz="2800" b="0" dirty="0">
                        <a:solidFill>
                          <a:schemeClr val="tx1"/>
                        </a:solidFill>
                        <a:latin typeface="+mj-lt"/>
                        <a:ea typeface="+mj-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97119"/>
                  </a:ext>
                </a:extLst>
              </a:tr>
              <a:tr h="370840">
                <a:tc>
                  <a:txBody>
                    <a:bodyPr/>
                    <a:lstStyle/>
                    <a:p>
                      <a:pPr algn="ctr"/>
                      <a:r>
                        <a:rPr lang="en-US" altLang="zh-CN" sz="2800" b="0" dirty="0">
                          <a:solidFill>
                            <a:schemeClr val="tx1"/>
                          </a:solidFill>
                          <a:latin typeface="+mj-lt"/>
                          <a:ea typeface="+mj-ea"/>
                        </a:rPr>
                        <a:t>Hamming</a:t>
                      </a:r>
                      <a:endParaRPr lang="zh-CN" altLang="en-US" sz="2800" b="0" dirty="0">
                        <a:solidFill>
                          <a:schemeClr val="tx1"/>
                        </a:solidFill>
                        <a:latin typeface="+mj-lt"/>
                        <a:ea typeface="+mj-ea"/>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CN" sz="2800" b="0" i="0" u="none" strike="noStrike" kern="1200" cap="none" spc="0" normalizeH="0" baseline="0" noProof="0" dirty="0">
                          <a:ln>
                            <a:noFill/>
                          </a:ln>
                          <a:solidFill>
                            <a:srgbClr val="000000"/>
                          </a:solidFill>
                          <a:effectLst/>
                          <a:uLnTx/>
                          <a:uFillTx/>
                          <a:latin typeface="Times New Roman"/>
                          <a:ea typeface="黑体"/>
                          <a:cs typeface="+mn-cs"/>
                        </a:rPr>
                        <a:t>8</a:t>
                      </a:r>
                      <a:r>
                        <a:rPr kumimoji="0" lang="el-GR" altLang="zh-CN" sz="2800" b="0" i="1" u="none" strike="noStrike" kern="1200" cap="none" spc="0" normalizeH="0" baseline="0" noProof="0" dirty="0">
                          <a:ln>
                            <a:noFill/>
                          </a:ln>
                          <a:solidFill>
                            <a:srgbClr val="000000"/>
                          </a:solidFill>
                          <a:effectLst/>
                          <a:uLnTx/>
                          <a:uFillTx/>
                          <a:latin typeface="Times New Roman"/>
                          <a:ea typeface="黑体"/>
                          <a:cs typeface="+mn-cs"/>
                        </a:rPr>
                        <a:t>π/</a:t>
                      </a:r>
                      <a:r>
                        <a:rPr kumimoji="0" lang="en-US" altLang="zh-CN" sz="2800" b="0" i="1" u="none" strike="noStrike" kern="1200" cap="none" spc="0" normalizeH="0" baseline="0" noProof="0" dirty="0">
                          <a:ln>
                            <a:noFill/>
                          </a:ln>
                          <a:solidFill>
                            <a:srgbClr val="000000"/>
                          </a:solidFill>
                          <a:effectLst/>
                          <a:uLnTx/>
                          <a:uFillTx/>
                          <a:latin typeface="Times New Roman"/>
                          <a:ea typeface="黑体"/>
                          <a:cs typeface="+mn-cs"/>
                        </a:rPr>
                        <a:t>N</a:t>
                      </a:r>
                      <a:endParaRPr lang="zh-CN" altLang="en-US" sz="2800" b="0" dirty="0">
                        <a:solidFill>
                          <a:schemeClr val="tx1"/>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0" dirty="0">
                          <a:solidFill>
                            <a:schemeClr val="tx1"/>
                          </a:solidFill>
                          <a:latin typeface="+mj-lt"/>
                          <a:ea typeface="+mj-ea"/>
                        </a:rPr>
                        <a:t>−42</a:t>
                      </a:r>
                      <a:endParaRPr lang="zh-CN" altLang="en-US" sz="2800" b="0" dirty="0">
                        <a:solidFill>
                          <a:schemeClr val="tx1"/>
                        </a:solidFill>
                        <a:latin typeface="+mj-lt"/>
                        <a:ea typeface="+mj-ea"/>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0" dirty="0">
                          <a:solidFill>
                            <a:schemeClr val="tx1"/>
                          </a:solidFill>
                          <a:latin typeface="+mj-lt"/>
                          <a:ea typeface="+mj-ea"/>
                        </a:rPr>
                        <a:t>−53</a:t>
                      </a:r>
                      <a:endParaRPr lang="zh-CN" altLang="en-US" sz="2800" b="0" dirty="0">
                        <a:solidFill>
                          <a:schemeClr val="tx1"/>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0" dirty="0">
                          <a:solidFill>
                            <a:schemeClr val="tx1"/>
                          </a:solidFill>
                          <a:latin typeface="+mj-lt"/>
                          <a:ea typeface="+mj-ea"/>
                        </a:rPr>
                        <a:t>0.02</a:t>
                      </a:r>
                      <a:endParaRPr lang="zh-CN" altLang="en-US" sz="2800" b="0" dirty="0">
                        <a:solidFill>
                          <a:schemeClr val="tx1"/>
                        </a:solidFill>
                        <a:latin typeface="+mj-lt"/>
                        <a:ea typeface="+mj-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04322"/>
                  </a:ext>
                </a:extLst>
              </a:tr>
              <a:tr h="370840">
                <a:tc>
                  <a:txBody>
                    <a:bodyPr/>
                    <a:lstStyle/>
                    <a:p>
                      <a:pPr algn="ctr"/>
                      <a:r>
                        <a:rPr lang="en-US" altLang="zh-CN" sz="2800" b="0" dirty="0">
                          <a:solidFill>
                            <a:schemeClr val="tx1"/>
                          </a:solidFill>
                          <a:latin typeface="+mj-lt"/>
                          <a:ea typeface="+mj-ea"/>
                        </a:rPr>
                        <a:t>Blackman</a:t>
                      </a:r>
                      <a:endParaRPr lang="zh-CN" altLang="en-US" sz="2800" b="0" dirty="0">
                        <a:solidFill>
                          <a:schemeClr val="tx1"/>
                        </a:solidFill>
                        <a:latin typeface="+mj-lt"/>
                        <a:ea typeface="+mj-ea"/>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altLang="zh-CN" sz="2800" b="0" i="0" u="none" strike="noStrike" kern="1200" cap="none" spc="0" normalizeH="0" baseline="0" noProof="0" dirty="0">
                          <a:ln>
                            <a:noFill/>
                          </a:ln>
                          <a:solidFill>
                            <a:srgbClr val="000000"/>
                          </a:solidFill>
                          <a:effectLst/>
                          <a:uLnTx/>
                          <a:uFillTx/>
                          <a:latin typeface="Times New Roman"/>
                          <a:ea typeface="黑体"/>
                          <a:cs typeface="+mn-cs"/>
                        </a:rPr>
                        <a:t>12</a:t>
                      </a:r>
                      <a:r>
                        <a:rPr kumimoji="0" lang="el-GR" altLang="zh-CN" sz="2800" b="0" i="1" u="none" strike="noStrike" kern="1200" cap="none" spc="0" normalizeH="0" baseline="0" noProof="0" dirty="0">
                          <a:ln>
                            <a:noFill/>
                          </a:ln>
                          <a:solidFill>
                            <a:srgbClr val="000000"/>
                          </a:solidFill>
                          <a:effectLst/>
                          <a:uLnTx/>
                          <a:uFillTx/>
                          <a:latin typeface="Times New Roman"/>
                          <a:ea typeface="黑体"/>
                          <a:cs typeface="+mn-cs"/>
                        </a:rPr>
                        <a:t>π/</a:t>
                      </a:r>
                      <a:r>
                        <a:rPr kumimoji="0" lang="en-US" altLang="zh-CN" sz="2800" b="0" i="1" u="none" strike="noStrike" kern="1200" cap="none" spc="0" normalizeH="0" baseline="0" noProof="0" dirty="0">
                          <a:ln>
                            <a:noFill/>
                          </a:ln>
                          <a:solidFill>
                            <a:srgbClr val="000000"/>
                          </a:solidFill>
                          <a:effectLst/>
                          <a:uLnTx/>
                          <a:uFillTx/>
                          <a:latin typeface="Times New Roman"/>
                          <a:ea typeface="黑体"/>
                          <a:cs typeface="+mn-cs"/>
                        </a:rPr>
                        <a:t>N</a:t>
                      </a:r>
                      <a:endParaRPr lang="zh-CN" altLang="en-US" sz="2800" b="0" dirty="0">
                        <a:solidFill>
                          <a:schemeClr val="tx1"/>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0" dirty="0">
                          <a:solidFill>
                            <a:schemeClr val="tx1"/>
                          </a:solidFill>
                          <a:latin typeface="+mj-lt"/>
                          <a:ea typeface="+mj-ea"/>
                        </a:rPr>
                        <a:t>−57</a:t>
                      </a:r>
                      <a:endParaRPr lang="zh-CN" altLang="en-US" sz="2800" b="0" dirty="0">
                        <a:solidFill>
                          <a:schemeClr val="tx1"/>
                        </a:solidFill>
                        <a:latin typeface="+mj-lt"/>
                        <a:ea typeface="+mj-ea"/>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0" dirty="0">
                          <a:solidFill>
                            <a:schemeClr val="tx1"/>
                          </a:solidFill>
                          <a:latin typeface="+mj-lt"/>
                          <a:ea typeface="+mj-ea"/>
                        </a:rPr>
                        <a:t>−74</a:t>
                      </a:r>
                      <a:endParaRPr lang="zh-CN" altLang="en-US" sz="2800" b="0" dirty="0">
                        <a:solidFill>
                          <a:schemeClr val="tx1"/>
                        </a:solidFill>
                        <a:latin typeface="+mj-lt"/>
                        <a:ea typeface="+mj-ea"/>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0" dirty="0">
                          <a:solidFill>
                            <a:schemeClr val="tx1"/>
                          </a:solidFill>
                          <a:latin typeface="+mj-lt"/>
                          <a:ea typeface="+mj-ea"/>
                        </a:rPr>
                        <a:t>0.002</a:t>
                      </a:r>
                      <a:endParaRPr lang="zh-CN" altLang="en-US" sz="2800" b="0" dirty="0">
                        <a:solidFill>
                          <a:schemeClr val="tx1"/>
                        </a:solidFill>
                        <a:latin typeface="+mj-lt"/>
                        <a:ea typeface="+mj-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050570"/>
                  </a:ext>
                </a:extLst>
              </a:tr>
            </a:tbl>
          </a:graphicData>
        </a:graphic>
      </p:graphicFrame>
    </p:spTree>
    <p:extLst>
      <p:ext uri="{BB962C8B-B14F-4D97-AF65-F5344CB8AC3E}">
        <p14:creationId xmlns:p14="http://schemas.microsoft.com/office/powerpoint/2010/main" val="3589343438"/>
      </p:ext>
    </p:extLst>
  </p:cSld>
  <p:clrMapOvr>
    <a:masterClrMapping/>
  </p:clrMapOvr>
  <p:transition spd="med">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15F759-E9C5-4E0C-AC6F-3793AAEEBDAC}"/>
              </a:ext>
            </a:extLst>
          </p:cNvPr>
          <p:cNvSpPr>
            <a:spLocks noGrp="1"/>
          </p:cNvSpPr>
          <p:nvPr>
            <p:ph type="title"/>
          </p:nvPr>
        </p:nvSpPr>
        <p:spPr/>
        <p:txBody>
          <a:bodyPr/>
          <a:lstStyle/>
          <a:p>
            <a:r>
              <a:rPr lang="en-US" altLang="zh-CN" dirty="0"/>
              <a:t>FIR</a:t>
            </a:r>
            <a:r>
              <a:rPr lang="zh-CN" altLang="en-US" dirty="0"/>
              <a:t>设计</a:t>
            </a:r>
            <a:r>
              <a:rPr lang="en-US" altLang="zh-CN" dirty="0"/>
              <a:t>-</a:t>
            </a:r>
            <a:r>
              <a:rPr lang="zh-CN" altLang="en-US" dirty="0"/>
              <a:t>窗函数法</a:t>
            </a:r>
          </a:p>
        </p:txBody>
      </p:sp>
      <p:sp>
        <p:nvSpPr>
          <p:cNvPr id="4" name="灯片编号占位符 3">
            <a:extLst>
              <a:ext uri="{FF2B5EF4-FFF2-40B4-BE49-F238E27FC236}">
                <a16:creationId xmlns:a16="http://schemas.microsoft.com/office/drawing/2014/main" id="{86C22D90-C930-4B41-AB64-0678A2C88BF6}"/>
              </a:ext>
            </a:extLst>
          </p:cNvPr>
          <p:cNvSpPr>
            <a:spLocks noGrp="1"/>
          </p:cNvSpPr>
          <p:nvPr>
            <p:ph type="sldNum" sz="quarter" idx="12"/>
          </p:nvPr>
        </p:nvSpPr>
        <p:spPr/>
        <p:txBody>
          <a:bodyPr/>
          <a:lstStyle/>
          <a:p>
            <a:pPr>
              <a:defRPr/>
            </a:pPr>
            <a:fld id="{BBAC5825-1D12-4EE6-8F09-D4CDC8CB2D43}" type="slidenum">
              <a:rPr lang="en-US" altLang="zh-CN" smtClean="0"/>
              <a:pPr>
                <a:defRPr/>
              </a:pPr>
              <a:t>38</a:t>
            </a:fld>
            <a:endParaRPr lang="en-US" altLang="zh-CN" dirty="0"/>
          </a:p>
        </p:txBody>
      </p:sp>
      <p:sp>
        <p:nvSpPr>
          <p:cNvPr id="5" name="内容占位符 2">
            <a:extLst>
              <a:ext uri="{FF2B5EF4-FFF2-40B4-BE49-F238E27FC236}">
                <a16:creationId xmlns:a16="http://schemas.microsoft.com/office/drawing/2014/main" id="{0BABF278-3D77-44E2-93EF-3ED7DD9CB52A}"/>
              </a:ext>
            </a:extLst>
          </p:cNvPr>
          <p:cNvSpPr>
            <a:spLocks noGrp="1"/>
          </p:cNvSpPr>
          <p:nvPr>
            <p:ph idx="1"/>
          </p:nvPr>
        </p:nvSpPr>
        <p:spPr>
          <a:xfrm>
            <a:off x="609600" y="1341438"/>
            <a:ext cx="10972800" cy="5160320"/>
          </a:xfrm>
        </p:spPr>
        <p:txBody>
          <a:bodyPr>
            <a:normAutofit/>
          </a:bodyPr>
          <a:lstStyle/>
          <a:p>
            <a:pPr marL="514350" indent="-514350">
              <a:buFont typeface="+mj-lt"/>
              <a:buAutoNum type="arabicPeriod"/>
            </a:pPr>
            <a:r>
              <a:rPr lang="zh-CN" altLang="en-US" sz="2800" b="1" dirty="0"/>
              <a:t>给定所需滤波器性能要求 </a:t>
            </a:r>
            <a:r>
              <a:rPr lang="en-US" altLang="zh-CN" sz="2400" i="1" dirty="0" err="1"/>
              <a:t>ω</a:t>
            </a:r>
            <a:r>
              <a:rPr lang="en-US" altLang="zh-CN" sz="2400" i="1" baseline="-25000" dirty="0" err="1"/>
              <a:t>p</a:t>
            </a:r>
            <a:r>
              <a:rPr lang="en-US" altLang="zh-CN" sz="2400" dirty="0"/>
              <a:t>, </a:t>
            </a:r>
            <a:r>
              <a:rPr lang="en-US" altLang="zh-CN" sz="2400" i="1" dirty="0" err="1"/>
              <a:t>ω</a:t>
            </a:r>
            <a:r>
              <a:rPr lang="en-US" altLang="zh-CN" sz="2400" i="1" baseline="-25000" dirty="0" err="1"/>
              <a:t>st</a:t>
            </a:r>
            <a:r>
              <a:rPr lang="en-US" altLang="zh-CN" sz="2400" dirty="0"/>
              <a:t> (</a:t>
            </a:r>
            <a:r>
              <a:rPr lang="en-US" altLang="zh-CN" sz="2400" i="1" dirty="0"/>
              <a:t>ω</a:t>
            </a:r>
            <a:r>
              <a:rPr lang="en-US" altLang="zh-CN" sz="2400" i="1" baseline="-25000" dirty="0"/>
              <a:t>p</a:t>
            </a:r>
            <a:r>
              <a:rPr lang="en-US" altLang="zh-CN" sz="2400" baseline="-25000" dirty="0"/>
              <a:t>1</a:t>
            </a:r>
            <a:r>
              <a:rPr lang="en-US" altLang="zh-CN" sz="2400" i="1" dirty="0"/>
              <a:t>, ω</a:t>
            </a:r>
            <a:r>
              <a:rPr lang="en-US" altLang="zh-CN" sz="2400" i="1" baseline="-25000" dirty="0"/>
              <a:t>p</a:t>
            </a:r>
            <a:r>
              <a:rPr lang="en-US" altLang="zh-CN" sz="2400" baseline="-25000" dirty="0"/>
              <a:t>2</a:t>
            </a:r>
            <a:r>
              <a:rPr lang="en-US" altLang="zh-CN" sz="2400" dirty="0"/>
              <a:t>, </a:t>
            </a:r>
            <a:r>
              <a:rPr lang="en-US" altLang="zh-CN" sz="2400" i="1" dirty="0"/>
              <a:t>ω</a:t>
            </a:r>
            <a:r>
              <a:rPr lang="en-US" altLang="zh-CN" sz="2400" i="1" baseline="-25000" dirty="0"/>
              <a:t>st</a:t>
            </a:r>
            <a:r>
              <a:rPr lang="en-US" altLang="zh-CN" sz="2400" baseline="-25000" dirty="0"/>
              <a:t>1</a:t>
            </a:r>
            <a:r>
              <a:rPr lang="en-US" altLang="zh-CN" sz="2400" dirty="0"/>
              <a:t>, </a:t>
            </a:r>
            <a:r>
              <a:rPr lang="en-US" altLang="zh-CN" sz="2400" i="1" dirty="0"/>
              <a:t>ω</a:t>
            </a:r>
            <a:r>
              <a:rPr lang="en-US" altLang="zh-CN" sz="2400" i="1" baseline="-25000" dirty="0"/>
              <a:t>st</a:t>
            </a:r>
            <a:r>
              <a:rPr lang="en-US" altLang="zh-CN" sz="2400" baseline="-25000" dirty="0"/>
              <a:t>2</a:t>
            </a:r>
            <a:r>
              <a:rPr lang="zh-CN" altLang="en-US" sz="2400" dirty="0"/>
              <a:t> </a:t>
            </a:r>
            <a:r>
              <a:rPr lang="en-US" altLang="zh-CN" sz="2400" dirty="0"/>
              <a:t>) , </a:t>
            </a:r>
            <a:r>
              <a:rPr lang="en-US" altLang="zh-CN" sz="2400" i="1" dirty="0"/>
              <a:t>R</a:t>
            </a:r>
            <a:r>
              <a:rPr lang="en-US" altLang="zh-CN" sz="2400" i="1" baseline="-25000" dirty="0"/>
              <a:t>p</a:t>
            </a:r>
            <a:r>
              <a:rPr lang="en-US" altLang="zh-CN" sz="2400" dirty="0"/>
              <a:t>(dB), </a:t>
            </a:r>
            <a:r>
              <a:rPr lang="en-US" altLang="zh-CN" sz="2400" i="1" dirty="0"/>
              <a:t>A</a:t>
            </a:r>
            <a:r>
              <a:rPr lang="en-US" altLang="zh-CN" sz="2400" i="1" baseline="-25000" dirty="0"/>
              <a:t>s</a:t>
            </a:r>
            <a:r>
              <a:rPr lang="en-US" altLang="zh-CN" sz="2400" dirty="0"/>
              <a:t>(dB) </a:t>
            </a:r>
            <a:endParaRPr lang="en-US" altLang="zh-CN" dirty="0"/>
          </a:p>
          <a:p>
            <a:pPr lvl="1"/>
            <a:r>
              <a:rPr lang="zh-CN" altLang="en-US" dirty="0"/>
              <a:t>对</a:t>
            </a:r>
            <a:r>
              <a:rPr lang="zh-CN" altLang="en-US" dirty="0">
                <a:solidFill>
                  <a:srgbClr val="0033CC"/>
                </a:solidFill>
              </a:rPr>
              <a:t>低通</a:t>
            </a:r>
            <a:r>
              <a:rPr lang="zh-CN" altLang="en-US" dirty="0"/>
              <a:t>滤波器及</a:t>
            </a:r>
            <a:r>
              <a:rPr lang="zh-CN" altLang="en-US" dirty="0">
                <a:solidFill>
                  <a:srgbClr val="0033CC"/>
                </a:solidFill>
              </a:rPr>
              <a:t>高通</a:t>
            </a:r>
            <a:r>
              <a:rPr lang="zh-CN" altLang="en-US" dirty="0"/>
              <a:t>滤波器，有 </a:t>
            </a:r>
            <a:r>
              <a:rPr lang="el-GR" altLang="zh-CN" i="1" dirty="0"/>
              <a:t>ω</a:t>
            </a:r>
            <a:r>
              <a:rPr lang="en-US" altLang="zh-CN" i="1" baseline="-25000" dirty="0"/>
              <a:t>c</a:t>
            </a:r>
            <a:r>
              <a:rPr lang="en-US" altLang="zh-CN" dirty="0"/>
              <a:t>=(</a:t>
            </a:r>
            <a:r>
              <a:rPr lang="el-GR" altLang="zh-CN" i="1" dirty="0"/>
              <a:t>ω</a:t>
            </a:r>
            <a:r>
              <a:rPr lang="en-US" altLang="zh-CN" i="1" baseline="-25000" dirty="0"/>
              <a:t>p</a:t>
            </a:r>
            <a:r>
              <a:rPr lang="en-US" altLang="zh-CN" i="1" dirty="0"/>
              <a:t>+</a:t>
            </a:r>
            <a:r>
              <a:rPr lang="el-GR" altLang="zh-CN" i="1" dirty="0"/>
              <a:t> ω</a:t>
            </a:r>
            <a:r>
              <a:rPr lang="en-US" altLang="zh-CN" i="1" baseline="-25000" dirty="0"/>
              <a:t>st</a:t>
            </a:r>
            <a:r>
              <a:rPr lang="en-US" altLang="zh-CN" dirty="0"/>
              <a:t>)/2</a:t>
            </a:r>
          </a:p>
          <a:p>
            <a:pPr lvl="1"/>
            <a:r>
              <a:rPr lang="zh-CN" altLang="en-US" dirty="0"/>
              <a:t>对</a:t>
            </a:r>
            <a:r>
              <a:rPr lang="zh-CN" altLang="en-US" dirty="0">
                <a:solidFill>
                  <a:srgbClr val="C00000"/>
                </a:solidFill>
              </a:rPr>
              <a:t>带通</a:t>
            </a:r>
            <a:r>
              <a:rPr lang="zh-CN" altLang="en-US" dirty="0"/>
              <a:t>滤波器及</a:t>
            </a:r>
            <a:r>
              <a:rPr lang="zh-CN" altLang="en-US" dirty="0">
                <a:solidFill>
                  <a:srgbClr val="C00000"/>
                </a:solidFill>
              </a:rPr>
              <a:t>带阻</a:t>
            </a:r>
            <a:r>
              <a:rPr lang="zh-CN" altLang="en-US" dirty="0"/>
              <a:t>滤波器，有 </a:t>
            </a:r>
            <a:r>
              <a:rPr lang="el-GR" altLang="zh-CN" i="1" dirty="0"/>
              <a:t>ω</a:t>
            </a:r>
            <a:r>
              <a:rPr lang="en-US" altLang="zh-CN" baseline="-25000" dirty="0"/>
              <a:t>2</a:t>
            </a:r>
            <a:r>
              <a:rPr lang="en-US" altLang="zh-CN" dirty="0"/>
              <a:t>=(</a:t>
            </a:r>
            <a:r>
              <a:rPr lang="el-GR" altLang="zh-CN" i="1" dirty="0"/>
              <a:t>ω</a:t>
            </a:r>
            <a:r>
              <a:rPr lang="en-US" altLang="zh-CN" i="1" baseline="-25000" dirty="0" err="1"/>
              <a:t>p</a:t>
            </a:r>
            <a:r>
              <a:rPr lang="en-US" altLang="zh-CN" baseline="-25000" dirty="0" err="1"/>
              <a:t>2</a:t>
            </a:r>
            <a:r>
              <a:rPr lang="en-US" altLang="zh-CN" i="1" dirty="0"/>
              <a:t>+</a:t>
            </a:r>
            <a:r>
              <a:rPr lang="el-GR" altLang="zh-CN" i="1" dirty="0"/>
              <a:t> ω</a:t>
            </a:r>
            <a:r>
              <a:rPr lang="en-US" altLang="zh-CN" i="1" baseline="-25000" dirty="0" err="1"/>
              <a:t>st</a:t>
            </a:r>
            <a:r>
              <a:rPr lang="en-US" altLang="zh-CN" baseline="-25000" dirty="0" err="1"/>
              <a:t>2</a:t>
            </a:r>
            <a:r>
              <a:rPr lang="en-US" altLang="zh-CN" dirty="0"/>
              <a:t>)/2 ,</a:t>
            </a:r>
            <a:r>
              <a:rPr lang="el-GR" altLang="zh-CN" i="1" dirty="0"/>
              <a:t> ω</a:t>
            </a:r>
            <a:r>
              <a:rPr lang="en-US" altLang="zh-CN" baseline="-25000" dirty="0"/>
              <a:t>1</a:t>
            </a:r>
            <a:r>
              <a:rPr lang="en-US" altLang="zh-CN" dirty="0"/>
              <a:t>=(</a:t>
            </a:r>
            <a:r>
              <a:rPr lang="el-GR" altLang="zh-CN" i="1" dirty="0"/>
              <a:t>ω</a:t>
            </a:r>
            <a:r>
              <a:rPr lang="en-US" altLang="zh-CN" i="1" baseline="-25000" dirty="0" err="1"/>
              <a:t>p</a:t>
            </a:r>
            <a:r>
              <a:rPr lang="en-US" altLang="zh-CN" baseline="-25000" dirty="0" err="1"/>
              <a:t>1</a:t>
            </a:r>
            <a:r>
              <a:rPr lang="en-US" altLang="zh-CN" i="1" dirty="0"/>
              <a:t>+</a:t>
            </a:r>
            <a:r>
              <a:rPr lang="el-GR" altLang="zh-CN" i="1" dirty="0"/>
              <a:t> ω</a:t>
            </a:r>
            <a:r>
              <a:rPr lang="en-US" altLang="zh-CN" i="1" baseline="-25000" dirty="0" err="1"/>
              <a:t>st</a:t>
            </a:r>
            <a:r>
              <a:rPr lang="en-US" altLang="zh-CN" baseline="-25000" dirty="0" err="1"/>
              <a:t>1</a:t>
            </a:r>
            <a:r>
              <a:rPr lang="en-US" altLang="zh-CN" dirty="0"/>
              <a:t>)/2</a:t>
            </a:r>
          </a:p>
          <a:p>
            <a:pPr marL="514350" indent="-514350">
              <a:buFont typeface="+mj-lt"/>
              <a:buAutoNum type="arabicPeriod"/>
            </a:pPr>
            <a:r>
              <a:rPr lang="zh-CN" altLang="en-US" dirty="0"/>
              <a:t>求 </a:t>
            </a:r>
            <a:r>
              <a:rPr lang="en-US" altLang="zh-CN" sz="2800" b="0" i="1" dirty="0" err="1"/>
              <a:t>h</a:t>
            </a:r>
            <a:r>
              <a:rPr lang="en-US" altLang="zh-CN" sz="2800" b="0" i="1" baseline="-25000" dirty="0" err="1"/>
              <a:t>d</a:t>
            </a:r>
            <a:r>
              <a:rPr lang="en-US" altLang="zh-CN" sz="2800" b="0" i="1" baseline="-25000" dirty="0"/>
              <a:t> </a:t>
            </a:r>
            <a:r>
              <a:rPr lang="en-US" altLang="zh-CN" sz="2800" b="0" dirty="0"/>
              <a:t>(</a:t>
            </a:r>
            <a:r>
              <a:rPr lang="en-US" altLang="zh-CN" sz="2800" b="0" i="1" dirty="0"/>
              <a:t>n</a:t>
            </a:r>
            <a:r>
              <a:rPr lang="en-US" altLang="zh-CN" sz="2800" b="0" dirty="0"/>
              <a:t>)</a:t>
            </a:r>
            <a:r>
              <a:rPr lang="en-US" altLang="zh-CN" sz="2800" b="1" dirty="0"/>
              <a:t>=IDTFT[</a:t>
            </a:r>
            <a:r>
              <a:rPr lang="en-US" altLang="zh-CN" sz="2800" b="0" i="1" dirty="0" err="1"/>
              <a:t>H</a:t>
            </a:r>
            <a:r>
              <a:rPr lang="en-US" altLang="zh-CN" sz="2800" b="0" i="1" baseline="-25000" dirty="0" err="1"/>
              <a:t>d</a:t>
            </a:r>
            <a:r>
              <a:rPr lang="en-US" altLang="zh-CN" sz="2800" b="0" i="1" baseline="-25000" dirty="0"/>
              <a:t> </a:t>
            </a:r>
            <a:r>
              <a:rPr lang="en-US" altLang="zh-CN" sz="2800" b="0" dirty="0"/>
              <a:t>(</a:t>
            </a:r>
            <a:r>
              <a:rPr lang="en-US" altLang="zh-CN" sz="2800" b="0" i="1" dirty="0" err="1"/>
              <a:t>e</a:t>
            </a:r>
            <a:r>
              <a:rPr lang="en-US" altLang="zh-CN" sz="2800" b="0" i="1" baseline="30000" dirty="0" err="1"/>
              <a:t>j</a:t>
            </a:r>
            <a:r>
              <a:rPr lang="el-GR" altLang="zh-CN" sz="2800" b="0" i="1" baseline="30000" dirty="0"/>
              <a:t>ω</a:t>
            </a:r>
            <a:r>
              <a:rPr lang="en-US" altLang="zh-CN" sz="2800" b="0" dirty="0"/>
              <a:t>)</a:t>
            </a:r>
            <a:r>
              <a:rPr lang="en-US" altLang="zh-CN" sz="2800" b="1" dirty="0"/>
              <a:t>]</a:t>
            </a:r>
            <a:r>
              <a:rPr lang="zh-CN" altLang="en-US" sz="2800" b="1" dirty="0"/>
              <a:t>，</a:t>
            </a:r>
            <a:endParaRPr lang="en-US" altLang="zh-CN" sz="2800" b="1" dirty="0"/>
          </a:p>
          <a:p>
            <a:pPr marL="514350" indent="-514350">
              <a:buFont typeface="+mj-lt"/>
              <a:buAutoNum type="arabicPeriod"/>
            </a:pPr>
            <a:r>
              <a:rPr lang="zh-CN" altLang="en-US" sz="2800" b="1" dirty="0"/>
              <a:t>选择窗函数的类型和长度点数 </a:t>
            </a:r>
            <a:r>
              <a:rPr lang="en-US" altLang="zh-CN" sz="2800" b="0" i="1" dirty="0"/>
              <a:t>N</a:t>
            </a:r>
            <a:endParaRPr lang="en-US" altLang="zh-CN" sz="2800" b="0" dirty="0"/>
          </a:p>
          <a:p>
            <a:pPr lvl="1"/>
            <a:r>
              <a:rPr lang="zh-CN" altLang="en-US" sz="2400" dirty="0"/>
              <a:t>窗函数的类型由阻带最小衰减</a:t>
            </a:r>
            <a:r>
              <a:rPr lang="en-US" altLang="zh-CN" sz="2400" i="1" dirty="0"/>
              <a:t>A</a:t>
            </a:r>
            <a:r>
              <a:rPr lang="en-US" altLang="zh-CN" sz="2400" i="1" baseline="-25000" dirty="0"/>
              <a:t>s</a:t>
            </a:r>
            <a:r>
              <a:rPr lang="en-US" altLang="zh-CN" sz="2400" dirty="0"/>
              <a:t>(dB)</a:t>
            </a:r>
            <a:r>
              <a:rPr lang="zh-CN" altLang="en-US" sz="2400" dirty="0"/>
              <a:t>确定</a:t>
            </a:r>
            <a:endParaRPr lang="en-US" altLang="zh-CN" sz="2400" dirty="0"/>
          </a:p>
          <a:p>
            <a:pPr lvl="1"/>
            <a:r>
              <a:rPr lang="zh-CN" altLang="en-US" sz="2400" dirty="0"/>
              <a:t>窗的点数</a:t>
            </a:r>
            <a:r>
              <a:rPr lang="en-US" altLang="zh-CN" sz="2400" i="1" dirty="0"/>
              <a:t>N</a:t>
            </a:r>
            <a:r>
              <a:rPr lang="zh-CN" altLang="en-US" sz="2400" dirty="0"/>
              <a:t>是由滤波器过渡带宽</a:t>
            </a:r>
            <a:r>
              <a:rPr lang="en-US" altLang="zh-CN" sz="2400" dirty="0" err="1"/>
              <a:t>Δ</a:t>
            </a:r>
            <a:r>
              <a:rPr lang="en-US" altLang="zh-CN" sz="2400" i="1" dirty="0" err="1"/>
              <a:t>ω</a:t>
            </a:r>
            <a:r>
              <a:rPr lang="zh-CN" altLang="en-US" sz="2400" dirty="0"/>
              <a:t>来确定</a:t>
            </a:r>
            <a:endParaRPr lang="en-US" altLang="zh-CN" dirty="0"/>
          </a:p>
          <a:p>
            <a:pPr marL="514350" indent="-514350">
              <a:buFont typeface="+mj-lt"/>
              <a:buAutoNum type="arabicPeriod"/>
            </a:pPr>
            <a:r>
              <a:rPr lang="zh-CN" altLang="en-US" sz="2800" b="1" dirty="0"/>
              <a:t>求 </a:t>
            </a:r>
            <a:r>
              <a:rPr lang="en-US" altLang="zh-CN" sz="2800" b="0" i="1" dirty="0"/>
              <a:t>h</a:t>
            </a:r>
            <a:r>
              <a:rPr lang="en-US" altLang="zh-CN" sz="2800" b="0" dirty="0"/>
              <a:t>(</a:t>
            </a:r>
            <a:r>
              <a:rPr lang="en-US" altLang="zh-CN" sz="2800" b="0" i="1" dirty="0"/>
              <a:t>n</a:t>
            </a:r>
            <a:r>
              <a:rPr lang="en-US" altLang="zh-CN" sz="2800" b="0" dirty="0"/>
              <a:t>)=</a:t>
            </a:r>
            <a:r>
              <a:rPr lang="en-US" altLang="zh-CN" sz="2800" b="0" i="1" dirty="0" err="1"/>
              <a:t>h</a:t>
            </a:r>
            <a:r>
              <a:rPr lang="en-US" altLang="zh-CN" sz="2800" b="0" i="1" baseline="-25000" dirty="0" err="1"/>
              <a:t>d</a:t>
            </a:r>
            <a:r>
              <a:rPr lang="en-US" altLang="zh-CN" sz="2800" b="0" i="1" baseline="-25000" dirty="0"/>
              <a:t> </a:t>
            </a:r>
            <a:r>
              <a:rPr lang="en-US" altLang="zh-CN" sz="2800" b="0" dirty="0"/>
              <a:t>(</a:t>
            </a:r>
            <a:r>
              <a:rPr lang="en-US" altLang="zh-CN" sz="2800" b="0" i="1" dirty="0"/>
              <a:t>n</a:t>
            </a:r>
            <a:r>
              <a:rPr lang="en-US" altLang="zh-CN" sz="2800" b="0" dirty="0"/>
              <a:t>)</a:t>
            </a:r>
            <a:r>
              <a:rPr lang="en-US" altLang="zh-CN" sz="2800" b="0" i="1" dirty="0"/>
              <a:t>w</a:t>
            </a:r>
            <a:r>
              <a:rPr lang="en-US" altLang="zh-CN" sz="2800" b="0" dirty="0"/>
              <a:t>(</a:t>
            </a:r>
            <a:r>
              <a:rPr lang="en-US" altLang="zh-CN" sz="2800" b="0" i="1" dirty="0"/>
              <a:t>n</a:t>
            </a:r>
            <a:r>
              <a:rPr lang="en-US" altLang="zh-CN" sz="2800" b="0" dirty="0"/>
              <a:t>)</a:t>
            </a:r>
          </a:p>
          <a:p>
            <a:pPr marL="514350" indent="-514350">
              <a:buFont typeface="+mj-lt"/>
              <a:buAutoNum type="arabicPeriod"/>
            </a:pPr>
            <a:r>
              <a:rPr lang="zh-CN" altLang="en-US" sz="2800" b="1" dirty="0"/>
              <a:t>检验</a:t>
            </a:r>
            <a:r>
              <a:rPr lang="zh-CN" altLang="en-US" dirty="0"/>
              <a:t>频率响应 </a:t>
            </a:r>
            <a:r>
              <a:rPr lang="en-US" altLang="zh-CN" sz="2800" b="0" i="1" dirty="0" err="1"/>
              <a:t>H</a:t>
            </a:r>
            <a:r>
              <a:rPr lang="en-US" altLang="zh-CN" sz="2800" b="0" i="1" baseline="-25000" dirty="0" err="1"/>
              <a:t>d</a:t>
            </a:r>
            <a:r>
              <a:rPr lang="en-US" altLang="zh-CN" sz="2800" b="0" i="1" baseline="-25000" dirty="0"/>
              <a:t> </a:t>
            </a:r>
            <a:r>
              <a:rPr lang="en-US" altLang="zh-CN" sz="2800" b="0" dirty="0"/>
              <a:t>(</a:t>
            </a:r>
            <a:r>
              <a:rPr lang="en-US" altLang="zh-CN" sz="2800" b="0" i="1" dirty="0" err="1"/>
              <a:t>e</a:t>
            </a:r>
            <a:r>
              <a:rPr lang="en-US" altLang="zh-CN" sz="2800" b="0" i="1" baseline="30000" dirty="0" err="1"/>
              <a:t>jω</a:t>
            </a:r>
            <a:r>
              <a:rPr lang="en-US" altLang="zh-CN" sz="2800" b="0" dirty="0"/>
              <a:t>)=DTFT[</a:t>
            </a:r>
            <a:r>
              <a:rPr lang="en-US" altLang="zh-CN" sz="2800" b="0" i="1" dirty="0"/>
              <a:t>h</a:t>
            </a:r>
            <a:r>
              <a:rPr lang="en-US" altLang="zh-CN" sz="2800" b="0" dirty="0"/>
              <a:t>(</a:t>
            </a:r>
            <a:r>
              <a:rPr lang="en-US" altLang="zh-CN" sz="2800" b="0" i="1" dirty="0"/>
              <a:t>n</a:t>
            </a:r>
            <a:r>
              <a:rPr lang="en-US" altLang="zh-CN" sz="2800" b="0" dirty="0"/>
              <a:t>)] </a:t>
            </a:r>
            <a:r>
              <a:rPr lang="zh-CN" altLang="en-US" sz="2800" b="1" dirty="0"/>
              <a:t>是否满足所给性能要求</a:t>
            </a:r>
            <a:endParaRPr lang="zh-CN" altLang="en-US" dirty="0"/>
          </a:p>
        </p:txBody>
      </p:sp>
    </p:spTree>
    <p:extLst>
      <p:ext uri="{BB962C8B-B14F-4D97-AF65-F5344CB8AC3E}">
        <p14:creationId xmlns:p14="http://schemas.microsoft.com/office/powerpoint/2010/main" val="70573390"/>
      </p:ext>
    </p:extLst>
  </p:cSld>
  <p:clrMapOvr>
    <a:masterClrMapping/>
  </p:clrMapOvr>
  <p:transition spd="med">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23AF0A-AB8E-44A1-9ECC-107C6EA7FFB4}"/>
              </a:ext>
            </a:extLst>
          </p:cNvPr>
          <p:cNvSpPr>
            <a:spLocks noGrp="1"/>
          </p:cNvSpPr>
          <p:nvPr>
            <p:ph type="title"/>
          </p:nvPr>
        </p:nvSpPr>
        <p:spPr/>
        <p:txBody>
          <a:bodyPr>
            <a:normAutofit/>
          </a:bodyPr>
          <a:lstStyle/>
          <a:p>
            <a:r>
              <a:rPr lang="en-US" altLang="zh-CN" dirty="0"/>
              <a:t>FIR</a:t>
            </a:r>
            <a:r>
              <a:rPr lang="zh-CN" altLang="en-US" dirty="0"/>
              <a:t>数字滤波器设计方法</a:t>
            </a:r>
            <a:r>
              <a:rPr lang="en-US" altLang="zh-CN" dirty="0"/>
              <a:t>-</a:t>
            </a:r>
            <a:r>
              <a:rPr lang="zh-CN" altLang="en-US" dirty="0">
                <a:solidFill>
                  <a:srgbClr val="FF0000"/>
                </a:solidFill>
              </a:rPr>
              <a:t>频率抽样设计法</a:t>
            </a:r>
            <a:endParaRPr lang="zh-CN" altLang="en-US" dirty="0"/>
          </a:p>
        </p:txBody>
      </p:sp>
      <p:sp>
        <p:nvSpPr>
          <p:cNvPr id="4" name="灯片编号占位符 3">
            <a:extLst>
              <a:ext uri="{FF2B5EF4-FFF2-40B4-BE49-F238E27FC236}">
                <a16:creationId xmlns:a16="http://schemas.microsoft.com/office/drawing/2014/main" id="{4543EF1F-1054-40CB-9862-168C39D65458}"/>
              </a:ext>
            </a:extLst>
          </p:cNvPr>
          <p:cNvSpPr>
            <a:spLocks noGrp="1"/>
          </p:cNvSpPr>
          <p:nvPr>
            <p:ph type="sldNum" sz="quarter" idx="12"/>
          </p:nvPr>
        </p:nvSpPr>
        <p:spPr/>
        <p:txBody>
          <a:bodyPr/>
          <a:lstStyle/>
          <a:p>
            <a:pPr>
              <a:defRPr/>
            </a:pPr>
            <a:fld id="{BBAC5825-1D12-4EE6-8F09-D4CDC8CB2D43}" type="slidenum">
              <a:rPr lang="en-US" altLang="zh-CN" smtClean="0"/>
              <a:pPr>
                <a:defRPr/>
              </a:pPr>
              <a:t>39</a:t>
            </a:fld>
            <a:endParaRPr lang="en-US" altLang="zh-CN" dirty="0"/>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59CD6CB0-D1B4-4573-87C2-1586A373B1D2}"/>
                  </a:ext>
                </a:extLst>
              </p:cNvPr>
              <p:cNvSpPr>
                <a:spLocks noGrp="1"/>
              </p:cNvSpPr>
              <p:nvPr>
                <p:ph idx="1"/>
              </p:nvPr>
            </p:nvSpPr>
            <p:spPr>
              <a:xfrm>
                <a:off x="592088" y="1060810"/>
                <a:ext cx="11192544" cy="5392526"/>
              </a:xfrm>
            </p:spPr>
            <p:txBody>
              <a:bodyPr>
                <a:normAutofit fontScale="85000" lnSpcReduction="20000"/>
              </a:bodyPr>
              <a:lstStyle/>
              <a:p>
                <a:pPr>
                  <a:lnSpc>
                    <a:spcPct val="120000"/>
                  </a:lnSpc>
                </a:pPr>
                <a:r>
                  <a:rPr lang="zh-CN" altLang="en-US" sz="2800" b="1" dirty="0"/>
                  <a:t>根据阻带最小衰减  </a:t>
                </a:r>
                <a:r>
                  <a:rPr lang="en-US" altLang="zh-CN" sz="2800" b="0" i="1" dirty="0">
                    <a:solidFill>
                      <a:srgbClr val="FF0000"/>
                    </a:solidFill>
                  </a:rPr>
                  <a:t>A</a:t>
                </a:r>
                <a:r>
                  <a:rPr lang="en-US" altLang="zh-CN" sz="2800" b="0" i="1" baseline="-25000" dirty="0">
                    <a:solidFill>
                      <a:srgbClr val="FF0000"/>
                    </a:solidFill>
                  </a:rPr>
                  <a:t>s</a:t>
                </a:r>
                <a:r>
                  <a:rPr lang="en-US" altLang="zh-CN" sz="2800" b="0" dirty="0">
                    <a:solidFill>
                      <a:srgbClr val="FF0000"/>
                    </a:solidFill>
                  </a:rPr>
                  <a:t>(dB)</a:t>
                </a:r>
                <a:r>
                  <a:rPr lang="zh-CN" altLang="en-US" sz="2800" b="0" dirty="0">
                    <a:solidFill>
                      <a:srgbClr val="FF0000"/>
                    </a:solidFill>
                  </a:rPr>
                  <a:t> </a:t>
                </a:r>
                <a:r>
                  <a:rPr lang="zh-CN" altLang="en-US" sz="2800" b="1" dirty="0"/>
                  <a:t>，由经验数据确定</a:t>
                </a:r>
                <a:r>
                  <a:rPr lang="zh-CN" altLang="en-US" sz="2800" b="1" dirty="0">
                    <a:solidFill>
                      <a:srgbClr val="FF0000"/>
                    </a:solidFill>
                  </a:rPr>
                  <a:t>过渡带抽样点数 </a:t>
                </a:r>
                <a:r>
                  <a:rPr lang="en-US" altLang="zh-CN" sz="2800" b="0" i="1" dirty="0">
                    <a:solidFill>
                      <a:srgbClr val="FF0000"/>
                    </a:solidFill>
                  </a:rPr>
                  <a:t>m</a:t>
                </a:r>
                <a:endParaRPr lang="en-US" altLang="zh-CN" b="0" dirty="0">
                  <a:solidFill>
                    <a:srgbClr val="FF0000"/>
                  </a:solidFill>
                </a:endParaRPr>
              </a:p>
              <a:p>
                <a:pPr>
                  <a:lnSpc>
                    <a:spcPct val="120000"/>
                  </a:lnSpc>
                </a:pPr>
                <a:r>
                  <a:rPr lang="zh-CN" altLang="en-US" sz="2800" b="1" dirty="0"/>
                  <a:t>由过渡带宽 </a:t>
                </a:r>
                <a:r>
                  <a:rPr lang="en-US" altLang="zh-CN" sz="2800" b="0" dirty="0" err="1">
                    <a:solidFill>
                      <a:srgbClr val="0000FF"/>
                    </a:solidFill>
                  </a:rPr>
                  <a:t>Δ</a:t>
                </a:r>
                <a:r>
                  <a:rPr lang="en-US" altLang="zh-CN" sz="2800" b="0" i="1" dirty="0" err="1">
                    <a:solidFill>
                      <a:srgbClr val="0000FF"/>
                    </a:solidFill>
                  </a:rPr>
                  <a:t>ω</a:t>
                </a:r>
                <a:r>
                  <a:rPr lang="zh-CN" altLang="en-US" sz="2800" b="1" dirty="0"/>
                  <a:t>，确定</a:t>
                </a:r>
                <a:r>
                  <a:rPr lang="zh-CN" altLang="en-US" sz="2800" b="1" dirty="0">
                    <a:solidFill>
                      <a:srgbClr val="0000FF"/>
                    </a:solidFill>
                  </a:rPr>
                  <a:t>滤波器长度点数</a:t>
                </a:r>
                <a:r>
                  <a:rPr lang="en-US" altLang="zh-CN" i="1" dirty="0">
                    <a:solidFill>
                      <a:srgbClr val="0000FF"/>
                    </a:solidFill>
                  </a:rPr>
                  <a:t> </a:t>
                </a:r>
                <a14:m>
                  <m:oMath xmlns:m="http://schemas.openxmlformats.org/officeDocument/2006/math">
                    <m:r>
                      <m:rPr>
                        <m:nor/>
                      </m:rPr>
                      <a:rPr lang="en-US" altLang="zh-CN" b="0" i="1" dirty="0" smtClean="0">
                        <a:solidFill>
                          <a:srgbClr val="0000FF"/>
                        </a:solidFill>
                      </a:rPr>
                      <m:t>N</m:t>
                    </m:r>
                    <m:r>
                      <a:rPr lang="en-US" altLang="zh-CN" b="0" i="1" dirty="0" smtClean="0">
                        <a:solidFill>
                          <a:srgbClr val="0000FF"/>
                        </a:solidFill>
                        <a:latin typeface="Cambria Math" panose="02040503050406030204" pitchFamily="18" charset="0"/>
                      </a:rPr>
                      <m:t>&gt;</m:t>
                    </m:r>
                    <m:box>
                      <m:boxPr>
                        <m:ctrlPr>
                          <a:rPr lang="zh-CN" altLang="en-US" b="0" i="1" dirty="0">
                            <a:solidFill>
                              <a:srgbClr val="0000FF"/>
                            </a:solidFill>
                            <a:latin typeface="Cambria Math" panose="02040503050406030204" pitchFamily="18" charset="0"/>
                          </a:rPr>
                        </m:ctrlPr>
                      </m:boxPr>
                      <m:e>
                        <m:f>
                          <m:fPr>
                            <m:ctrlPr>
                              <a:rPr lang="en-US" altLang="zh-CN" b="0" i="1" dirty="0">
                                <a:solidFill>
                                  <a:srgbClr val="0000FF"/>
                                </a:solidFill>
                                <a:latin typeface="Cambria Math" panose="02040503050406030204" pitchFamily="18" charset="0"/>
                              </a:rPr>
                            </m:ctrlPr>
                          </m:fPr>
                          <m:num>
                            <m:r>
                              <a:rPr lang="en-US" altLang="zh-CN" b="0" i="1" dirty="0">
                                <a:solidFill>
                                  <a:srgbClr val="0000FF"/>
                                </a:solidFill>
                                <a:latin typeface="Cambria Math" panose="02040503050406030204" pitchFamily="18" charset="0"/>
                              </a:rPr>
                              <m:t>2</m:t>
                            </m:r>
                            <m:r>
                              <a:rPr lang="en-US" altLang="zh-CN" b="0" i="1" dirty="0">
                                <a:solidFill>
                                  <a:srgbClr val="0000FF"/>
                                </a:solidFill>
                                <a:latin typeface="Cambria Math" panose="02040503050406030204" pitchFamily="18" charset="0"/>
                              </a:rPr>
                              <m:t>𝜋</m:t>
                            </m:r>
                          </m:num>
                          <m:den>
                            <m:r>
                              <m:rPr>
                                <m:nor/>
                              </m:rPr>
                              <a:rPr lang="el-GR" altLang="zh-CN" b="0" dirty="0">
                                <a:solidFill>
                                  <a:srgbClr val="0000FF"/>
                                </a:solidFill>
                              </a:rPr>
                              <m:t>Δ</m:t>
                            </m:r>
                            <m:r>
                              <m:rPr>
                                <m:nor/>
                              </m:rPr>
                              <a:rPr lang="el-GR" altLang="zh-CN" b="0" i="1" dirty="0">
                                <a:solidFill>
                                  <a:srgbClr val="0000FF"/>
                                </a:solidFill>
                              </a:rPr>
                              <m:t>ω</m:t>
                            </m:r>
                          </m:den>
                        </m:f>
                        <m:r>
                          <a:rPr lang="en-US" altLang="zh-CN" b="0" i="1" dirty="0">
                            <a:solidFill>
                              <a:srgbClr val="0000FF"/>
                            </a:solidFill>
                            <a:latin typeface="Cambria Math" panose="02040503050406030204" pitchFamily="18" charset="0"/>
                            <a:ea typeface="Cambria Math" panose="02040503050406030204" pitchFamily="18" charset="0"/>
                          </a:rPr>
                          <m:t>×(</m:t>
                        </m:r>
                        <m:r>
                          <a:rPr lang="en-US" altLang="zh-CN" b="0" i="1" dirty="0">
                            <a:solidFill>
                              <a:srgbClr val="0000FF"/>
                            </a:solidFill>
                            <a:latin typeface="Cambria Math" panose="02040503050406030204" pitchFamily="18" charset="0"/>
                            <a:ea typeface="Cambria Math" panose="02040503050406030204" pitchFamily="18" charset="0"/>
                          </a:rPr>
                          <m:t>𝑚</m:t>
                        </m:r>
                        <m:r>
                          <a:rPr lang="en-US" altLang="zh-CN" b="0" i="1" dirty="0">
                            <a:solidFill>
                              <a:srgbClr val="0000FF"/>
                            </a:solidFill>
                            <a:latin typeface="Cambria Math" panose="02040503050406030204" pitchFamily="18" charset="0"/>
                            <a:ea typeface="Cambria Math" panose="02040503050406030204" pitchFamily="18" charset="0"/>
                          </a:rPr>
                          <m:t>+1)</m:t>
                        </m:r>
                      </m:e>
                    </m:box>
                  </m:oMath>
                </a14:m>
                <a:endParaRPr lang="en-US" altLang="zh-CN" sz="2800" b="0" dirty="0"/>
              </a:p>
              <a:p>
                <a:pPr>
                  <a:lnSpc>
                    <a:spcPct val="120000"/>
                  </a:lnSpc>
                </a:pPr>
                <a:r>
                  <a:rPr lang="zh-CN" altLang="en-US" sz="2800" b="1" dirty="0"/>
                  <a:t>求出理想频率响应的抽样值 </a:t>
                </a:r>
                <a:r>
                  <a:rPr lang="en-US" altLang="zh-CN" sz="2800" b="0" i="1" dirty="0"/>
                  <a:t>H</a:t>
                </a:r>
                <a:r>
                  <a:rPr lang="en-US" altLang="zh-CN" sz="2800" b="0" dirty="0"/>
                  <a:t>(</a:t>
                </a:r>
                <a:r>
                  <a:rPr lang="en-US" altLang="zh-CN" sz="2800" b="0" i="1" dirty="0"/>
                  <a:t>k</a:t>
                </a:r>
                <a:r>
                  <a:rPr lang="en-US" altLang="zh-CN" sz="2800" b="0" dirty="0"/>
                  <a:t>)</a:t>
                </a:r>
                <a:r>
                  <a:rPr lang="zh-CN" altLang="en-US" sz="2800" b="1" dirty="0"/>
                  <a:t>，同时加入 </a:t>
                </a:r>
                <a:r>
                  <a:rPr lang="en-US" altLang="zh-CN" sz="2800" b="0" i="1" dirty="0"/>
                  <a:t>m </a:t>
                </a:r>
                <a:r>
                  <a:rPr lang="zh-CN" altLang="en-US" sz="2800" b="1" dirty="0"/>
                  <a:t>个过渡带抽样</a:t>
                </a:r>
                <a:endParaRPr lang="en-US" altLang="zh-CN" sz="2800" b="1" dirty="0"/>
              </a:p>
              <a:p>
                <a:pPr lvl="1">
                  <a:lnSpc>
                    <a:spcPct val="120000"/>
                  </a:lnSpc>
                </a:pPr>
                <a:r>
                  <a:rPr lang="zh-CN" altLang="en-US" dirty="0">
                    <a:solidFill>
                      <a:srgbClr val="FF0000"/>
                    </a:solidFill>
                  </a:rPr>
                  <a:t>过渡带抽样的相位响应视 </a:t>
                </a:r>
                <a:r>
                  <a:rPr lang="en-US" altLang="zh-CN" i="1" dirty="0">
                    <a:solidFill>
                      <a:srgbClr val="FF0000"/>
                    </a:solidFill>
                  </a:rPr>
                  <a:t>N </a:t>
                </a:r>
                <a:r>
                  <a:rPr lang="zh-CN" altLang="en-US" dirty="0">
                    <a:solidFill>
                      <a:srgbClr val="FF0000"/>
                    </a:solidFill>
                  </a:rPr>
                  <a:t>的奇偶而定，这非常重要</a:t>
                </a:r>
                <a:endParaRPr lang="en-US" altLang="zh-CN" dirty="0">
                  <a:solidFill>
                    <a:srgbClr val="FF0000"/>
                  </a:solidFill>
                </a:endParaRPr>
              </a:p>
              <a:p>
                <a:pPr lvl="1">
                  <a:lnSpc>
                    <a:spcPct val="120000"/>
                  </a:lnSpc>
                </a:pPr>
                <a:endParaRPr lang="en-US" altLang="zh-CN" dirty="0"/>
              </a:p>
              <a:p>
                <a:pPr lvl="1">
                  <a:lnSpc>
                    <a:spcPct val="120000"/>
                  </a:lnSpc>
                </a:pPr>
                <a:endParaRPr lang="en-US" altLang="zh-CN" dirty="0"/>
              </a:p>
              <a:p>
                <a:pPr marL="358775" lvl="1" indent="0">
                  <a:lnSpc>
                    <a:spcPct val="120000"/>
                  </a:lnSpc>
                  <a:buNone/>
                </a:pPr>
                <a:endParaRPr lang="en-US" altLang="zh-CN" dirty="0"/>
              </a:p>
              <a:p>
                <a:pPr>
                  <a:lnSpc>
                    <a:spcPct val="120000"/>
                  </a:lnSpc>
                </a:pPr>
                <a:r>
                  <a:rPr lang="zh-CN" altLang="en-US" sz="2800" b="1" dirty="0"/>
                  <a:t>求实际设计出的</a:t>
                </a:r>
                <a:r>
                  <a:rPr lang="en-US" altLang="zh-CN" sz="2800" b="1" dirty="0"/>
                  <a:t>FIR</a:t>
                </a:r>
                <a:r>
                  <a:rPr lang="zh-CN" altLang="en-US" sz="2800" b="1" dirty="0"/>
                  <a:t>线性相位滤波器的频率响应 </a:t>
                </a:r>
                <a:r>
                  <a:rPr lang="en-US" altLang="zh-CN" sz="2800" b="0" i="1" dirty="0"/>
                  <a:t>H</a:t>
                </a:r>
                <a:r>
                  <a:rPr lang="en-US" altLang="zh-CN" sz="2800" b="0" dirty="0"/>
                  <a:t>(</a:t>
                </a:r>
                <a:r>
                  <a:rPr lang="en-US" altLang="zh-CN" sz="2800" b="0" i="1" dirty="0" err="1"/>
                  <a:t>e</a:t>
                </a:r>
                <a:r>
                  <a:rPr lang="en-US" altLang="zh-CN" sz="2800" b="0" i="1" baseline="30000" dirty="0" err="1"/>
                  <a:t>jω</a:t>
                </a:r>
                <a:r>
                  <a:rPr lang="en-US" altLang="zh-CN" sz="2800" b="0" dirty="0"/>
                  <a:t>)</a:t>
                </a:r>
              </a:p>
              <a:p>
                <a:pPr lvl="1">
                  <a:lnSpc>
                    <a:spcPct val="120000"/>
                  </a:lnSpc>
                </a:pPr>
                <a:r>
                  <a:rPr lang="zh-CN" altLang="en-US" dirty="0"/>
                  <a:t>利用</a:t>
                </a:r>
                <a:r>
                  <a:rPr lang="en-US" altLang="zh-CN" i="1" dirty="0"/>
                  <a:t>H</a:t>
                </a:r>
                <a:r>
                  <a:rPr lang="en-US" altLang="zh-CN" dirty="0"/>
                  <a:t>(</a:t>
                </a:r>
                <a:r>
                  <a:rPr lang="en-US" altLang="zh-CN" i="1" dirty="0" err="1"/>
                  <a:t>e</a:t>
                </a:r>
                <a:r>
                  <a:rPr lang="en-US" altLang="zh-CN" i="1" baseline="30000" dirty="0" err="1"/>
                  <a:t>jω</a:t>
                </a:r>
                <a:r>
                  <a:rPr lang="en-US" altLang="zh-CN" dirty="0"/>
                  <a:t>) </a:t>
                </a:r>
                <a:r>
                  <a:rPr lang="zh-CN" altLang="en-US" dirty="0"/>
                  <a:t>，检验设计出的滤波器阻带衰减</a:t>
                </a:r>
                <a:r>
                  <a:rPr lang="en-US" altLang="zh-CN" i="1" dirty="0"/>
                  <a:t>A</a:t>
                </a:r>
                <a:r>
                  <a:rPr lang="en-US" altLang="zh-CN" i="1" baseline="-25000" dirty="0"/>
                  <a:t>s</a:t>
                </a:r>
                <a:r>
                  <a:rPr lang="zh-CN" altLang="en-US" dirty="0"/>
                  <a:t>是否满足要求，若不满足，则要</a:t>
                </a:r>
                <a:r>
                  <a:rPr lang="zh-CN" altLang="en-US" dirty="0">
                    <a:solidFill>
                      <a:srgbClr val="FF0000"/>
                    </a:solidFill>
                  </a:rPr>
                  <a:t>调整过渡带抽样值</a:t>
                </a:r>
                <a:r>
                  <a:rPr lang="en-US" altLang="zh-CN" dirty="0">
                    <a:solidFill>
                      <a:srgbClr val="FF0000"/>
                    </a:solidFill>
                  </a:rPr>
                  <a:t>|</a:t>
                </a:r>
                <a:r>
                  <a:rPr lang="en-US" altLang="zh-CN" i="1" dirty="0">
                    <a:solidFill>
                      <a:srgbClr val="FF0000"/>
                    </a:solidFill>
                  </a:rPr>
                  <a:t>H</a:t>
                </a:r>
                <a:r>
                  <a:rPr lang="en-US" altLang="zh-CN" dirty="0">
                    <a:solidFill>
                      <a:srgbClr val="FF0000"/>
                    </a:solidFill>
                  </a:rPr>
                  <a:t>(</a:t>
                </a:r>
                <a:r>
                  <a:rPr lang="en-US" altLang="zh-CN" i="1" dirty="0">
                    <a:solidFill>
                      <a:srgbClr val="FF0000"/>
                    </a:solidFill>
                  </a:rPr>
                  <a:t>k</a:t>
                </a:r>
                <a:r>
                  <a:rPr lang="en-US" altLang="zh-CN" dirty="0">
                    <a:solidFill>
                      <a:srgbClr val="FF0000"/>
                    </a:solidFill>
                  </a:rPr>
                  <a:t>)|</a:t>
                </a:r>
                <a:r>
                  <a:rPr lang="zh-CN" altLang="en-US" dirty="0"/>
                  <a:t> ，或增加过渡带抽样点数</a:t>
                </a:r>
                <a:r>
                  <a:rPr lang="en-US" altLang="zh-CN" i="1" dirty="0"/>
                  <a:t>m</a:t>
                </a:r>
                <a:r>
                  <a:rPr lang="zh-CN" altLang="en-US" dirty="0"/>
                  <a:t>。若边沿频率不满足要求，则要增加整个抽样点数</a:t>
                </a:r>
                <a:r>
                  <a:rPr lang="en-US" altLang="zh-CN" i="1" dirty="0"/>
                  <a:t>N</a:t>
                </a:r>
                <a:r>
                  <a:rPr lang="zh-CN" altLang="en-US" dirty="0"/>
                  <a:t>来加以调整。</a:t>
                </a:r>
                <a:endParaRPr lang="en-US" altLang="zh-CN" dirty="0"/>
              </a:p>
              <a:p>
                <a:pPr>
                  <a:lnSpc>
                    <a:spcPct val="120000"/>
                  </a:lnSpc>
                </a:pPr>
                <a:r>
                  <a:rPr lang="zh-CN" altLang="en-US" sz="2800" b="1" dirty="0"/>
                  <a:t>利用得出的 </a:t>
                </a:r>
                <a:r>
                  <a:rPr lang="en-US" altLang="zh-CN" sz="2800" b="0" dirty="0" err="1"/>
                  <a:t>0≤</a:t>
                </a:r>
                <a:r>
                  <a:rPr lang="en-US" altLang="zh-CN" sz="2800" b="0" i="1" dirty="0" err="1"/>
                  <a:t>ω</a:t>
                </a:r>
                <a:r>
                  <a:rPr lang="en-US" altLang="zh-CN" sz="2800" b="0" dirty="0"/>
                  <a:t>&lt;2</a:t>
                </a:r>
                <a:r>
                  <a:rPr lang="en-US" altLang="zh-CN" sz="2800" b="0" i="1" dirty="0"/>
                  <a:t>π</a:t>
                </a:r>
                <a:r>
                  <a:rPr lang="en-US" altLang="zh-CN" sz="2800" b="0" dirty="0"/>
                  <a:t> </a:t>
                </a:r>
                <a:r>
                  <a:rPr lang="zh-CN" altLang="en-US" sz="2800" b="1" dirty="0"/>
                  <a:t>范围的全部 </a:t>
                </a:r>
                <a:r>
                  <a:rPr lang="en-US" altLang="zh-CN" sz="2800" b="0" i="1" dirty="0"/>
                  <a:t>H</a:t>
                </a:r>
                <a:r>
                  <a:rPr lang="en-US" altLang="zh-CN" sz="2800" b="0" dirty="0"/>
                  <a:t>(</a:t>
                </a:r>
                <a:r>
                  <a:rPr lang="en-US" altLang="zh-CN" sz="2800" b="0" i="1" dirty="0"/>
                  <a:t>k</a:t>
                </a:r>
                <a:r>
                  <a:rPr lang="en-US" altLang="zh-CN" sz="2800" b="0" dirty="0"/>
                  <a:t>)</a:t>
                </a:r>
                <a:r>
                  <a:rPr lang="zh-CN" altLang="en-US" sz="2800" b="1" dirty="0"/>
                  <a:t> ，求出它的</a:t>
                </a:r>
                <a:r>
                  <a:rPr lang="en-US" altLang="zh-CN" sz="2800" b="1" dirty="0"/>
                  <a:t>IDFT</a:t>
                </a:r>
                <a:r>
                  <a:rPr lang="zh-CN" altLang="en-US" sz="2800" b="1" dirty="0"/>
                  <a:t>就可得到设计出的滤波器的单位冲激响应 </a:t>
                </a:r>
                <a:r>
                  <a:rPr lang="en-US" altLang="zh-CN" sz="2800" b="0" i="1" dirty="0"/>
                  <a:t>h</a:t>
                </a:r>
                <a:r>
                  <a:rPr lang="en-US" altLang="zh-CN" sz="2800" b="0" dirty="0"/>
                  <a:t>(</a:t>
                </a:r>
                <a:r>
                  <a:rPr lang="en-US" altLang="zh-CN" sz="2800" b="0" i="1" dirty="0"/>
                  <a:t>n</a:t>
                </a:r>
                <a:r>
                  <a:rPr lang="en-US" altLang="zh-CN" sz="2800" b="0" dirty="0"/>
                  <a:t>)</a:t>
                </a:r>
                <a:r>
                  <a:rPr lang="zh-CN" altLang="en-US" sz="2800" b="1" dirty="0"/>
                  <a:t>。</a:t>
                </a:r>
                <a:endParaRPr lang="en-US" altLang="zh-CN" sz="2800" b="1" dirty="0"/>
              </a:p>
              <a:p>
                <a:pPr>
                  <a:lnSpc>
                    <a:spcPct val="150000"/>
                  </a:lnSpc>
                </a:pPr>
                <a:endParaRPr lang="zh-CN" altLang="en-US" sz="2800" b="1" dirty="0"/>
              </a:p>
              <a:p>
                <a:pPr>
                  <a:lnSpc>
                    <a:spcPct val="150000"/>
                  </a:lnSpc>
                </a:pPr>
                <a:endParaRPr lang="zh-CN" altLang="en-US" sz="2800" b="1" dirty="0"/>
              </a:p>
              <a:p>
                <a:pPr>
                  <a:lnSpc>
                    <a:spcPct val="120000"/>
                  </a:lnSpc>
                </a:pPr>
                <a:endParaRPr lang="zh-CN" altLang="en-US" sz="2800" b="1" dirty="0"/>
              </a:p>
              <a:p>
                <a:pPr>
                  <a:lnSpc>
                    <a:spcPct val="150000"/>
                  </a:lnSpc>
                </a:pPr>
                <a:endParaRPr lang="zh-CN" altLang="en-US" sz="2800" b="1" dirty="0"/>
              </a:p>
              <a:p>
                <a:endParaRPr lang="zh-CN" altLang="en-US" dirty="0"/>
              </a:p>
            </p:txBody>
          </p:sp>
        </mc:Choice>
        <mc:Fallback xmlns="">
          <p:sp>
            <p:nvSpPr>
              <p:cNvPr id="5" name="内容占位符 2">
                <a:extLst>
                  <a:ext uri="{FF2B5EF4-FFF2-40B4-BE49-F238E27FC236}">
                    <a16:creationId xmlns:a16="http://schemas.microsoft.com/office/drawing/2014/main" id="{59CD6CB0-D1B4-4573-87C2-1586A373B1D2}"/>
                  </a:ext>
                </a:extLst>
              </p:cNvPr>
              <p:cNvSpPr>
                <a:spLocks noGrp="1" noRot="1" noChangeAspect="1" noMove="1" noResize="1" noEditPoints="1" noAdjustHandles="1" noChangeArrowheads="1" noChangeShapeType="1" noTextEdit="1"/>
              </p:cNvSpPr>
              <p:nvPr>
                <p:ph idx="1"/>
              </p:nvPr>
            </p:nvSpPr>
            <p:spPr>
              <a:xfrm>
                <a:off x="592088" y="1060810"/>
                <a:ext cx="11192544" cy="5392526"/>
              </a:xfrm>
              <a:blipFill>
                <a:blip r:embed="rId3"/>
                <a:stretch>
                  <a:fillRect l="-327" t="-1243" r="-327" b="-226"/>
                </a:stretch>
              </a:blipFill>
            </p:spPr>
            <p:txBody>
              <a:bodyPr/>
              <a:lstStyle/>
              <a:p>
                <a:r>
                  <a:rPr lang="zh-CN" altLang="en-US">
                    <a:noFill/>
                  </a:rPr>
                  <a:t> </a:t>
                </a:r>
              </a:p>
            </p:txBody>
          </p:sp>
        </mc:Fallback>
      </mc:AlternateContent>
      <p:graphicFrame>
        <p:nvGraphicFramePr>
          <p:cNvPr id="6" name="对象 5">
            <a:extLst>
              <a:ext uri="{FF2B5EF4-FFF2-40B4-BE49-F238E27FC236}">
                <a16:creationId xmlns:a16="http://schemas.microsoft.com/office/drawing/2014/main" id="{BA725EF7-C039-43C5-A1D1-44754EC1DD76}"/>
              </a:ext>
            </a:extLst>
          </p:cNvPr>
          <p:cNvGraphicFramePr>
            <a:graphicFrameLocks noChangeAspect="1"/>
          </p:cNvGraphicFramePr>
          <p:nvPr>
            <p:extLst>
              <p:ext uri="{D42A27DB-BD31-4B8C-83A1-F6EECF244321}">
                <p14:modId xmlns:p14="http://schemas.microsoft.com/office/powerpoint/2010/main" val="1881306193"/>
              </p:ext>
            </p:extLst>
          </p:nvPr>
        </p:nvGraphicFramePr>
        <p:xfrm>
          <a:off x="1559496" y="2924945"/>
          <a:ext cx="5292588" cy="1044432"/>
        </p:xfrm>
        <a:graphic>
          <a:graphicData uri="http://schemas.openxmlformats.org/presentationml/2006/ole">
            <mc:AlternateContent xmlns:mc="http://schemas.openxmlformats.org/markup-compatibility/2006">
              <mc:Choice xmlns:v="urn:schemas-microsoft-com:vml" Requires="v">
                <p:oleObj spid="_x0000_s167966" name="AxMath" r:id="rId4" imgW="4403520" imgH="869400" progId="Equation.AxMath">
                  <p:embed/>
                </p:oleObj>
              </mc:Choice>
              <mc:Fallback>
                <p:oleObj name="AxMath" r:id="rId4" imgW="4403520" imgH="869400" progId="Equation.AxMath">
                  <p:embed/>
                  <p:pic>
                    <p:nvPicPr>
                      <p:cNvPr id="3" name="对象 2">
                        <a:extLst>
                          <a:ext uri="{FF2B5EF4-FFF2-40B4-BE49-F238E27FC236}">
                            <a16:creationId xmlns:a16="http://schemas.microsoft.com/office/drawing/2014/main" id="{77A6E211-3BEB-4D99-BBD3-B84EA84FC19E}"/>
                          </a:ext>
                        </a:extLst>
                      </p:cNvPr>
                      <p:cNvPicPr/>
                      <p:nvPr/>
                    </p:nvPicPr>
                    <p:blipFill>
                      <a:blip r:embed="rId5"/>
                      <a:stretch>
                        <a:fillRect/>
                      </a:stretch>
                    </p:blipFill>
                    <p:spPr>
                      <a:xfrm>
                        <a:off x="1559496" y="2924945"/>
                        <a:ext cx="5292588" cy="1044432"/>
                      </a:xfrm>
                      <a:prstGeom prst="rect">
                        <a:avLst/>
                      </a:prstGeom>
                    </p:spPr>
                  </p:pic>
                </p:oleObj>
              </mc:Fallback>
            </mc:AlternateContent>
          </a:graphicData>
        </a:graphic>
      </p:graphicFrame>
    </p:spTree>
    <p:extLst>
      <p:ext uri="{BB962C8B-B14F-4D97-AF65-F5344CB8AC3E}">
        <p14:creationId xmlns:p14="http://schemas.microsoft.com/office/powerpoint/2010/main" val="150275924"/>
      </p:ext>
    </p:extLst>
  </p:cSld>
  <p:clrMapOvr>
    <a:masterClrMapping/>
  </p:clrMapOvr>
  <p:transition spd="med">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3E146-1958-4BC2-B31A-EC5E33E60A13}"/>
              </a:ext>
            </a:extLst>
          </p:cNvPr>
          <p:cNvSpPr>
            <a:spLocks noGrp="1"/>
          </p:cNvSpPr>
          <p:nvPr>
            <p:ph type="title"/>
          </p:nvPr>
        </p:nvSpPr>
        <p:spPr/>
        <p:txBody>
          <a:bodyPr/>
          <a:lstStyle/>
          <a:p>
            <a:r>
              <a:rPr lang="zh-CN" altLang="en-US" sz="3600" dirty="0">
                <a:ea typeface="黑体" panose="02010609060101010101" pitchFamily="49" charset="-122"/>
              </a:rPr>
              <a:t>分析工具与系统表达</a:t>
            </a:r>
            <a:endParaRPr lang="zh-CN" altLang="en-US" dirty="0"/>
          </a:p>
        </p:txBody>
      </p:sp>
      <p:sp>
        <p:nvSpPr>
          <p:cNvPr id="3" name="内容占位符 2">
            <a:extLst>
              <a:ext uri="{FF2B5EF4-FFF2-40B4-BE49-F238E27FC236}">
                <a16:creationId xmlns:a16="http://schemas.microsoft.com/office/drawing/2014/main" id="{11B6A299-9D85-4884-B0D6-0EC7ABE5DA59}"/>
              </a:ext>
            </a:extLst>
          </p:cNvPr>
          <p:cNvSpPr>
            <a:spLocks noGrp="1"/>
          </p:cNvSpPr>
          <p:nvPr>
            <p:ph idx="1"/>
          </p:nvPr>
        </p:nvSpPr>
        <p:spPr/>
        <p:txBody>
          <a:bodyPr/>
          <a:lstStyle/>
          <a:p>
            <a:r>
              <a:rPr lang="zh-CN" altLang="en-US" dirty="0"/>
              <a:t>系统表达</a:t>
            </a:r>
            <a:endParaRPr lang="en-US" altLang="zh-CN" dirty="0"/>
          </a:p>
          <a:p>
            <a:pPr lvl="1"/>
            <a:r>
              <a:rPr lang="zh-CN" altLang="en-US" dirty="0"/>
              <a:t>冲击响应</a:t>
            </a:r>
            <a:endParaRPr lang="en-US" altLang="zh-CN" dirty="0"/>
          </a:p>
          <a:p>
            <a:pPr lvl="1"/>
            <a:endParaRPr lang="en-US" altLang="zh-CN" dirty="0"/>
          </a:p>
          <a:p>
            <a:pPr lvl="1"/>
            <a:r>
              <a:rPr lang="zh-CN" altLang="en-US" dirty="0"/>
              <a:t>正弦信号响应</a:t>
            </a:r>
            <a:endParaRPr lang="en-US" altLang="zh-CN" dirty="0"/>
          </a:p>
          <a:p>
            <a:pPr lvl="1"/>
            <a:endParaRPr lang="en-US" altLang="zh-CN" dirty="0"/>
          </a:p>
          <a:p>
            <a:pPr lvl="1"/>
            <a:r>
              <a:rPr lang="zh-CN" altLang="en-US" dirty="0"/>
              <a:t>系统函数</a:t>
            </a:r>
            <a:endParaRPr lang="en-US" altLang="zh-CN" dirty="0"/>
          </a:p>
          <a:p>
            <a:pPr lvl="1"/>
            <a:endParaRPr lang="en-US" altLang="zh-CN" dirty="0"/>
          </a:p>
          <a:p>
            <a:pPr lvl="1"/>
            <a:r>
              <a:rPr lang="zh-CN" altLang="en-US" dirty="0"/>
              <a:t>差分方程      </a:t>
            </a:r>
          </a:p>
        </p:txBody>
      </p:sp>
      <p:sp>
        <p:nvSpPr>
          <p:cNvPr id="4" name="灯片编号占位符 3">
            <a:extLst>
              <a:ext uri="{FF2B5EF4-FFF2-40B4-BE49-F238E27FC236}">
                <a16:creationId xmlns:a16="http://schemas.microsoft.com/office/drawing/2014/main" id="{A5DAFAD5-391D-49EE-B617-D6F0BBDF5251}"/>
              </a:ext>
            </a:extLst>
          </p:cNvPr>
          <p:cNvSpPr>
            <a:spLocks noGrp="1"/>
          </p:cNvSpPr>
          <p:nvPr>
            <p:ph type="sldNum" sz="quarter" idx="12"/>
          </p:nvPr>
        </p:nvSpPr>
        <p:spPr/>
        <p:txBody>
          <a:bodyPr/>
          <a:lstStyle/>
          <a:p>
            <a:pPr>
              <a:defRPr/>
            </a:pPr>
            <a:fld id="{BBAC5825-1D12-4EE6-8F09-D4CDC8CB2D43}" type="slidenum">
              <a:rPr lang="en-US" altLang="zh-CN" smtClean="0"/>
              <a:pPr>
                <a:defRPr/>
              </a:pPr>
              <a:t>4</a:t>
            </a:fld>
            <a:endParaRPr lang="en-US" altLang="zh-CN" dirty="0"/>
          </a:p>
        </p:txBody>
      </p:sp>
      <p:graphicFrame>
        <p:nvGraphicFramePr>
          <p:cNvPr id="5" name="对象 4">
            <a:extLst>
              <a:ext uri="{FF2B5EF4-FFF2-40B4-BE49-F238E27FC236}">
                <a16:creationId xmlns:a16="http://schemas.microsoft.com/office/drawing/2014/main" id="{A8DC54B3-4223-41BC-9289-8C51C6A2CF46}"/>
              </a:ext>
            </a:extLst>
          </p:cNvPr>
          <p:cNvGraphicFramePr>
            <a:graphicFrameLocks noChangeAspect="1"/>
          </p:cNvGraphicFramePr>
          <p:nvPr>
            <p:extLst>
              <p:ext uri="{D42A27DB-BD31-4B8C-83A1-F6EECF244321}">
                <p14:modId xmlns:p14="http://schemas.microsoft.com/office/powerpoint/2010/main" val="2316658072"/>
              </p:ext>
            </p:extLst>
          </p:nvPr>
        </p:nvGraphicFramePr>
        <p:xfrm>
          <a:off x="2887663" y="1779612"/>
          <a:ext cx="900100" cy="639413"/>
        </p:xfrm>
        <a:graphic>
          <a:graphicData uri="http://schemas.openxmlformats.org/presentationml/2006/ole">
            <mc:AlternateContent xmlns:mc="http://schemas.openxmlformats.org/markup-compatibility/2006">
              <mc:Choice xmlns:v="urn:schemas-microsoft-com:vml" Requires="v">
                <p:oleObj spid="_x0000_s149681" name="AxMath" r:id="rId3" imgW="290880" imgH="207000" progId="Equation.AxMath">
                  <p:embed/>
                </p:oleObj>
              </mc:Choice>
              <mc:Fallback>
                <p:oleObj name="AxMath" r:id="rId3" imgW="290880" imgH="207000" progId="Equation.AxMath">
                  <p:embed/>
                  <p:pic>
                    <p:nvPicPr>
                      <p:cNvPr id="0" name=""/>
                      <p:cNvPicPr/>
                      <p:nvPr/>
                    </p:nvPicPr>
                    <p:blipFill>
                      <a:blip r:embed="rId4"/>
                      <a:stretch>
                        <a:fillRect/>
                      </a:stretch>
                    </p:blipFill>
                    <p:spPr>
                      <a:xfrm>
                        <a:off x="2887663" y="1779612"/>
                        <a:ext cx="900100" cy="639413"/>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022ED2A3-6E13-4046-A2E6-34BC2D9E7B5F}"/>
              </a:ext>
            </a:extLst>
          </p:cNvPr>
          <p:cNvGraphicFramePr>
            <a:graphicFrameLocks noChangeAspect="1"/>
          </p:cNvGraphicFramePr>
          <p:nvPr>
            <p:extLst>
              <p:ext uri="{D42A27DB-BD31-4B8C-83A1-F6EECF244321}">
                <p14:modId xmlns:p14="http://schemas.microsoft.com/office/powerpoint/2010/main" val="4263806097"/>
              </p:ext>
            </p:extLst>
          </p:nvPr>
        </p:nvGraphicFramePr>
        <p:xfrm>
          <a:off x="3431704" y="2671985"/>
          <a:ext cx="1054286" cy="504055"/>
        </p:xfrm>
        <a:graphic>
          <a:graphicData uri="http://schemas.openxmlformats.org/presentationml/2006/ole">
            <mc:AlternateContent xmlns:mc="http://schemas.openxmlformats.org/markup-compatibility/2006">
              <mc:Choice xmlns:v="urn:schemas-microsoft-com:vml" Requires="v">
                <p:oleObj spid="_x0000_s149682" name="AxMath" r:id="rId5" imgW="435240" imgH="208440" progId="Equation.AxMath">
                  <p:embed/>
                </p:oleObj>
              </mc:Choice>
              <mc:Fallback>
                <p:oleObj name="AxMath" r:id="rId5" imgW="435240" imgH="208440" progId="Equation.AxMath">
                  <p:embed/>
                  <p:pic>
                    <p:nvPicPr>
                      <p:cNvPr id="0" name=""/>
                      <p:cNvPicPr/>
                      <p:nvPr/>
                    </p:nvPicPr>
                    <p:blipFill>
                      <a:blip r:embed="rId6"/>
                      <a:stretch>
                        <a:fillRect/>
                      </a:stretch>
                    </p:blipFill>
                    <p:spPr>
                      <a:xfrm>
                        <a:off x="3431704" y="2671985"/>
                        <a:ext cx="1054286" cy="504055"/>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C4F17240-E201-47ED-A72D-E4146A280895}"/>
              </a:ext>
            </a:extLst>
          </p:cNvPr>
          <p:cNvGraphicFramePr>
            <a:graphicFrameLocks noChangeAspect="1"/>
          </p:cNvGraphicFramePr>
          <p:nvPr>
            <p:extLst>
              <p:ext uri="{D42A27DB-BD31-4B8C-83A1-F6EECF244321}">
                <p14:modId xmlns:p14="http://schemas.microsoft.com/office/powerpoint/2010/main" val="643339403"/>
              </p:ext>
            </p:extLst>
          </p:nvPr>
        </p:nvGraphicFramePr>
        <p:xfrm>
          <a:off x="2963652" y="3429000"/>
          <a:ext cx="3334261" cy="790598"/>
        </p:xfrm>
        <a:graphic>
          <a:graphicData uri="http://schemas.openxmlformats.org/presentationml/2006/ole">
            <mc:AlternateContent xmlns:mc="http://schemas.openxmlformats.org/markup-compatibility/2006">
              <mc:Choice xmlns:v="urn:schemas-microsoft-com:vml" Requires="v">
                <p:oleObj spid="_x0000_s149683" name="AxMath" r:id="rId7" imgW="1540440" imgH="364680" progId="Equation.AxMath">
                  <p:embed/>
                </p:oleObj>
              </mc:Choice>
              <mc:Fallback>
                <p:oleObj name="AxMath" r:id="rId7" imgW="1540440" imgH="364680" progId="Equation.AxMath">
                  <p:embed/>
                  <p:pic>
                    <p:nvPicPr>
                      <p:cNvPr id="0" name=""/>
                      <p:cNvPicPr/>
                      <p:nvPr/>
                    </p:nvPicPr>
                    <p:blipFill>
                      <a:blip r:embed="rId8"/>
                      <a:stretch>
                        <a:fillRect/>
                      </a:stretch>
                    </p:blipFill>
                    <p:spPr>
                      <a:xfrm>
                        <a:off x="2963652" y="3429000"/>
                        <a:ext cx="3334261" cy="790598"/>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E9897DD2-DA33-444B-8B7B-9FA3BFCAEF9A}"/>
              </a:ext>
            </a:extLst>
          </p:cNvPr>
          <p:cNvGraphicFramePr>
            <a:graphicFrameLocks noChangeAspect="1"/>
          </p:cNvGraphicFramePr>
          <p:nvPr>
            <p:extLst>
              <p:ext uri="{D42A27DB-BD31-4B8C-83A1-F6EECF244321}">
                <p14:modId xmlns:p14="http://schemas.microsoft.com/office/powerpoint/2010/main" val="3008946193"/>
              </p:ext>
            </p:extLst>
          </p:nvPr>
        </p:nvGraphicFramePr>
        <p:xfrm>
          <a:off x="2887663" y="4216400"/>
          <a:ext cx="4348162" cy="928688"/>
        </p:xfrm>
        <a:graphic>
          <a:graphicData uri="http://schemas.openxmlformats.org/presentationml/2006/ole">
            <mc:AlternateContent xmlns:mc="http://schemas.openxmlformats.org/markup-compatibility/2006">
              <mc:Choice xmlns:v="urn:schemas-microsoft-com:vml" Requires="v">
                <p:oleObj spid="_x0000_s149684" name="AxMath" r:id="rId9" imgW="1977480" imgH="422640" progId="Equation.AxMath">
                  <p:embed/>
                </p:oleObj>
              </mc:Choice>
              <mc:Fallback>
                <p:oleObj name="AxMath" r:id="rId9" imgW="1977480" imgH="422640" progId="Equation.AxMath">
                  <p:embed/>
                  <p:pic>
                    <p:nvPicPr>
                      <p:cNvPr id="0" name=""/>
                      <p:cNvPicPr/>
                      <p:nvPr/>
                    </p:nvPicPr>
                    <p:blipFill>
                      <a:blip r:embed="rId10"/>
                      <a:stretch>
                        <a:fillRect/>
                      </a:stretch>
                    </p:blipFill>
                    <p:spPr>
                      <a:xfrm>
                        <a:off x="2887663" y="4216400"/>
                        <a:ext cx="4348162" cy="928688"/>
                      </a:xfrm>
                      <a:prstGeom prst="rect">
                        <a:avLst/>
                      </a:prstGeom>
                    </p:spPr>
                  </p:pic>
                </p:oleObj>
              </mc:Fallback>
            </mc:AlternateContent>
          </a:graphicData>
        </a:graphic>
      </p:graphicFrame>
    </p:spTree>
    <p:extLst>
      <p:ext uri="{BB962C8B-B14F-4D97-AF65-F5344CB8AC3E}">
        <p14:creationId xmlns:p14="http://schemas.microsoft.com/office/powerpoint/2010/main" val="2227543203"/>
      </p:ext>
    </p:extLst>
  </p:cSld>
  <p:clrMapOvr>
    <a:masterClrMapping/>
  </p:clrMapOvr>
  <p:transition spd="med">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9CB12E-788D-40E8-9E5C-E779B834D373}"/>
              </a:ext>
            </a:extLst>
          </p:cNvPr>
          <p:cNvSpPr>
            <a:spLocks noGrp="1"/>
          </p:cNvSpPr>
          <p:nvPr>
            <p:ph type="title"/>
          </p:nvPr>
        </p:nvSpPr>
        <p:spPr/>
        <p:txBody>
          <a:bodyPr/>
          <a:lstStyle/>
          <a:p>
            <a:r>
              <a:rPr lang="en-US" altLang="zh-CN" dirty="0"/>
              <a:t>FIR</a:t>
            </a:r>
            <a:r>
              <a:rPr lang="zh-CN" altLang="en-US" dirty="0"/>
              <a:t>滤波器</a:t>
            </a:r>
            <a:r>
              <a:rPr lang="en-US" altLang="zh-CN" dirty="0"/>
              <a:t>-</a:t>
            </a:r>
            <a:r>
              <a:rPr lang="zh-CN" altLang="en-US" dirty="0"/>
              <a:t>误差控制和相关参数选择</a:t>
            </a:r>
          </a:p>
        </p:txBody>
      </p:sp>
      <p:sp>
        <p:nvSpPr>
          <p:cNvPr id="4" name="灯片编号占位符 3">
            <a:extLst>
              <a:ext uri="{FF2B5EF4-FFF2-40B4-BE49-F238E27FC236}">
                <a16:creationId xmlns:a16="http://schemas.microsoft.com/office/drawing/2014/main" id="{3B05D248-DD15-402C-B5CD-6EA11A833B82}"/>
              </a:ext>
            </a:extLst>
          </p:cNvPr>
          <p:cNvSpPr>
            <a:spLocks noGrp="1"/>
          </p:cNvSpPr>
          <p:nvPr>
            <p:ph type="sldNum" sz="quarter" idx="12"/>
          </p:nvPr>
        </p:nvSpPr>
        <p:spPr/>
        <p:txBody>
          <a:bodyPr/>
          <a:lstStyle/>
          <a:p>
            <a:pPr>
              <a:defRPr/>
            </a:pPr>
            <a:fld id="{BBAC5825-1D12-4EE6-8F09-D4CDC8CB2D43}" type="slidenum">
              <a:rPr lang="en-US" altLang="zh-CN" smtClean="0"/>
              <a:pPr>
                <a:defRPr/>
              </a:pPr>
              <a:t>40</a:t>
            </a:fld>
            <a:endParaRPr lang="en-US" altLang="zh-CN" dirty="0"/>
          </a:p>
        </p:txBody>
      </p:sp>
      <p:graphicFrame>
        <p:nvGraphicFramePr>
          <p:cNvPr id="5" name="Group 41">
            <a:extLst>
              <a:ext uri="{FF2B5EF4-FFF2-40B4-BE49-F238E27FC236}">
                <a16:creationId xmlns:a16="http://schemas.microsoft.com/office/drawing/2014/main" id="{4E5B639B-27B4-4B64-8DDC-9D0066B29F18}"/>
              </a:ext>
            </a:extLst>
          </p:cNvPr>
          <p:cNvGraphicFramePr>
            <a:graphicFrameLocks noGrp="1"/>
          </p:cNvGraphicFramePr>
          <p:nvPr>
            <p:extLst>
              <p:ext uri="{D42A27DB-BD31-4B8C-83A1-F6EECF244321}">
                <p14:modId xmlns:p14="http://schemas.microsoft.com/office/powerpoint/2010/main" val="1641415859"/>
              </p:ext>
            </p:extLst>
          </p:nvPr>
        </p:nvGraphicFramePr>
        <p:xfrm>
          <a:off x="8724292" y="1272797"/>
          <a:ext cx="3075238" cy="2296800"/>
        </p:xfrm>
        <a:graphic>
          <a:graphicData uri="http://schemas.openxmlformats.org/drawingml/2006/table">
            <a:tbl>
              <a:tblPr>
                <a:tableStyleId>{5940675A-B579-460E-94D1-54222C63F5DA}</a:tableStyleId>
              </a:tblPr>
              <a:tblGrid>
                <a:gridCol w="561000">
                  <a:extLst>
                    <a:ext uri="{9D8B030D-6E8A-4147-A177-3AD203B41FA5}">
                      <a16:colId xmlns:a16="http://schemas.microsoft.com/office/drawing/2014/main" val="20000"/>
                    </a:ext>
                  </a:extLst>
                </a:gridCol>
                <a:gridCol w="848338">
                  <a:extLst>
                    <a:ext uri="{9D8B030D-6E8A-4147-A177-3AD203B41FA5}">
                      <a16:colId xmlns:a16="http://schemas.microsoft.com/office/drawing/2014/main" val="20001"/>
                    </a:ext>
                  </a:extLst>
                </a:gridCol>
                <a:gridCol w="1665900">
                  <a:extLst>
                    <a:ext uri="{9D8B030D-6E8A-4147-A177-3AD203B41FA5}">
                      <a16:colId xmlns:a16="http://schemas.microsoft.com/office/drawing/2014/main" val="20002"/>
                    </a:ext>
                  </a:extLst>
                </a:gridCol>
              </a:tblGrid>
              <a:tr h="397166">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pPr>
                      <a:r>
                        <a:rPr kumimoji="1" lang="en-US" altLang="zh-CN" sz="2400" b="0" i="1" u="none" strike="noStrike" cap="none" normalizeH="0" baseline="0" dirty="0">
                          <a:ln>
                            <a:noFill/>
                          </a:ln>
                          <a:solidFill>
                            <a:schemeClr val="tx1"/>
                          </a:solidFill>
                          <a:effectLst/>
                        </a:rPr>
                        <a:t>m</a:t>
                      </a:r>
                      <a:endParaRPr kumimoji="1" lang="zh-CN" altLang="en-US" sz="2400" b="0" i="1" u="none" strike="noStrike" cap="none" normalizeH="0" baseline="0" dirty="0">
                        <a:ln>
                          <a:noFill/>
                        </a:ln>
                        <a:solidFill>
                          <a:schemeClr val="tx1"/>
                        </a:solidFill>
                        <a:effectLst/>
                        <a:latin typeface="Times New Roman" pitchFamily="18" charset="0"/>
                        <a:ea typeface="黑体" pitchFamily="2" charset="-122"/>
                      </a:endParaRPr>
                    </a:p>
                  </a:txBody>
                  <a:tcPr marL="90000" marR="90000" marT="46800" marB="46800" anchor="ctr" anchorCtr="1" horzOverflow="overflow"/>
                </a:tc>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pPr>
                      <a:r>
                        <a:rPr kumimoji="1" lang="el-GR" altLang="zh-CN" sz="2400" b="0" u="none" strike="noStrike" cap="none" normalizeH="0" baseline="0" dirty="0">
                          <a:ln>
                            <a:noFill/>
                          </a:ln>
                          <a:solidFill>
                            <a:schemeClr val="tx1"/>
                          </a:solidFill>
                          <a:effectLst/>
                        </a:rPr>
                        <a:t>Δ</a:t>
                      </a:r>
                      <a:r>
                        <a:rPr kumimoji="1" lang="el-GR" altLang="zh-CN" sz="2400" b="0" i="1" u="none" strike="noStrike" cap="none" normalizeH="0" baseline="0" dirty="0">
                          <a:ln>
                            <a:noFill/>
                          </a:ln>
                          <a:solidFill>
                            <a:schemeClr val="tx1"/>
                          </a:solidFill>
                          <a:effectLst/>
                        </a:rPr>
                        <a:t>ω</a:t>
                      </a:r>
                      <a:endParaRPr kumimoji="1" lang="zh-CN" altLang="en-US" sz="2400" b="0" i="1" u="none" strike="noStrike" cap="none" normalizeH="0" baseline="0" dirty="0">
                        <a:ln>
                          <a:noFill/>
                        </a:ln>
                        <a:solidFill>
                          <a:schemeClr val="tx1"/>
                        </a:solidFill>
                        <a:effectLst/>
                        <a:latin typeface="Times New Roman" pitchFamily="18" charset="0"/>
                        <a:ea typeface="黑体" pitchFamily="2" charset="-122"/>
                      </a:endParaRPr>
                    </a:p>
                  </a:txBody>
                  <a:tcPr marL="90000" marR="90000" marT="46800" marB="46800" anchor="ctr" anchorCtr="1" horzOverflow="overflow"/>
                </a:tc>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pPr>
                      <a:r>
                        <a:rPr kumimoji="1" lang="en-US" altLang="zh-CN" sz="2400" b="0" i="1" u="none" strike="noStrike" cap="none" normalizeH="0" baseline="0" dirty="0">
                          <a:ln>
                            <a:noFill/>
                          </a:ln>
                          <a:solidFill>
                            <a:schemeClr val="tx1"/>
                          </a:solidFill>
                          <a:effectLst/>
                        </a:rPr>
                        <a:t>A</a:t>
                      </a:r>
                      <a:r>
                        <a:rPr kumimoji="1" lang="en-US" altLang="zh-CN" sz="2400" b="0" i="1" u="none" strike="noStrike" cap="none" normalizeH="0" baseline="-25000" dirty="0">
                          <a:ln>
                            <a:noFill/>
                          </a:ln>
                          <a:solidFill>
                            <a:schemeClr val="tx1"/>
                          </a:solidFill>
                          <a:effectLst/>
                        </a:rPr>
                        <a:t>s</a:t>
                      </a:r>
                      <a:r>
                        <a:rPr kumimoji="1" lang="en-US" altLang="zh-CN" sz="2400" b="0" u="none" strike="noStrike" cap="none" normalizeH="0" baseline="0" dirty="0">
                          <a:ln>
                            <a:noFill/>
                          </a:ln>
                          <a:solidFill>
                            <a:schemeClr val="tx1"/>
                          </a:solidFill>
                          <a:effectLst/>
                        </a:rPr>
                        <a:t>(dB)</a:t>
                      </a:r>
                      <a:endParaRPr kumimoji="1" lang="zh-CN" altLang="en-US" sz="2400" b="0" i="0" u="none" strike="noStrike" cap="none" normalizeH="0" baseline="0" dirty="0">
                        <a:ln>
                          <a:noFill/>
                        </a:ln>
                        <a:solidFill>
                          <a:schemeClr val="tx1"/>
                        </a:solidFill>
                        <a:effectLst/>
                        <a:latin typeface="Times New Roman" pitchFamily="18" charset="0"/>
                        <a:ea typeface="黑体" pitchFamily="2" charset="-122"/>
                      </a:endParaRPr>
                    </a:p>
                  </a:txBody>
                  <a:tcPr marL="90000" marR="90000" marT="46800" marB="46800" anchor="ctr" anchorCtr="1" horzOverflow="overflow"/>
                </a:tc>
                <a:extLst>
                  <a:ext uri="{0D108BD9-81ED-4DB2-BD59-A6C34878D82A}">
                    <a16:rowId xmlns:a16="http://schemas.microsoft.com/office/drawing/2014/main" val="10000"/>
                  </a:ext>
                </a:extLst>
              </a:tr>
              <a:tr h="411406">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pPr>
                      <a:r>
                        <a:rPr kumimoji="1" lang="en-US" altLang="zh-CN" sz="2400" b="0" u="none" strike="noStrike" cap="none" normalizeH="0" baseline="0" dirty="0">
                          <a:ln>
                            <a:noFill/>
                          </a:ln>
                          <a:solidFill>
                            <a:schemeClr val="tx1"/>
                          </a:solidFill>
                          <a:effectLst/>
                        </a:rPr>
                        <a:t>0</a:t>
                      </a:r>
                      <a:endParaRPr kumimoji="1" lang="zh-CN" altLang="en-US" sz="2400" b="0" i="0" u="none" strike="noStrike" cap="none" normalizeH="0" baseline="0" dirty="0">
                        <a:ln>
                          <a:noFill/>
                        </a:ln>
                        <a:solidFill>
                          <a:schemeClr val="tx1"/>
                        </a:solidFill>
                        <a:effectLst/>
                        <a:latin typeface="Times New Roman" pitchFamily="18" charset="0"/>
                        <a:ea typeface="黑体" pitchFamily="2" charset="-122"/>
                      </a:endParaRPr>
                    </a:p>
                  </a:txBody>
                  <a:tcPr marL="90000" marR="90000" marT="46800" marB="46800" anchor="ctr" anchorCtr="1" horzOverflow="overflow"/>
                </a:tc>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pPr>
                      <a:r>
                        <a:rPr kumimoji="1" lang="en-US" altLang="zh-CN" sz="2400" b="0" i="0" u="none" strike="noStrike" cap="none" normalizeH="0" baseline="0" dirty="0">
                          <a:ln>
                            <a:noFill/>
                          </a:ln>
                          <a:solidFill>
                            <a:schemeClr val="tx1"/>
                          </a:solidFill>
                          <a:effectLst/>
                          <a:latin typeface="Times New Roman" pitchFamily="18" charset="0"/>
                          <a:ea typeface="黑体" pitchFamily="2" charset="-122"/>
                        </a:rPr>
                        <a:t>2</a:t>
                      </a:r>
                      <a:r>
                        <a:rPr kumimoji="1" lang="el-GR" altLang="zh-CN" sz="2400" b="0" i="1" u="none" strike="noStrike" cap="none" normalizeH="0" baseline="0" dirty="0">
                          <a:ln>
                            <a:noFill/>
                          </a:ln>
                          <a:solidFill>
                            <a:schemeClr val="tx1"/>
                          </a:solidFill>
                          <a:effectLst/>
                          <a:latin typeface="Times New Roman" pitchFamily="18" charset="0"/>
                          <a:ea typeface="黑体" pitchFamily="2" charset="-122"/>
                        </a:rPr>
                        <a:t>π</a:t>
                      </a:r>
                      <a:r>
                        <a:rPr kumimoji="1" lang="en-US" altLang="zh-CN" sz="2400" b="0" i="1" u="none" strike="noStrike" cap="none" normalizeH="0" baseline="0" dirty="0">
                          <a:ln>
                            <a:noFill/>
                          </a:ln>
                          <a:solidFill>
                            <a:schemeClr val="tx1"/>
                          </a:solidFill>
                          <a:effectLst/>
                          <a:latin typeface="Times New Roman" pitchFamily="18" charset="0"/>
                          <a:ea typeface="黑体" pitchFamily="2" charset="-122"/>
                        </a:rPr>
                        <a:t>/N</a:t>
                      </a:r>
                      <a:endParaRPr kumimoji="1" lang="zh-CN" altLang="zh-CN" sz="2400" b="0" i="1" u="none" strike="noStrike" cap="none" normalizeH="0" baseline="0" dirty="0">
                        <a:ln>
                          <a:noFill/>
                        </a:ln>
                        <a:solidFill>
                          <a:schemeClr val="tx1"/>
                        </a:solidFill>
                        <a:effectLst/>
                        <a:latin typeface="Times New Roman" pitchFamily="18" charset="0"/>
                        <a:ea typeface="黑体" pitchFamily="2" charset="-122"/>
                      </a:endParaRPr>
                    </a:p>
                  </a:txBody>
                  <a:tcPr marL="90000" marR="90000" marT="46800" marB="46800" anchor="ctr" anchorCtr="1" horzOverflow="overflow"/>
                </a:tc>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pPr>
                      <a:r>
                        <a:rPr kumimoji="1" lang="en-US" altLang="zh-CN" sz="2400" b="0" u="none" strike="noStrike" cap="none" normalizeH="0" baseline="0" dirty="0">
                          <a:ln>
                            <a:noFill/>
                          </a:ln>
                          <a:solidFill>
                            <a:schemeClr val="tx1"/>
                          </a:solidFill>
                          <a:effectLst/>
                        </a:rPr>
                        <a:t>16~20 dB</a:t>
                      </a:r>
                      <a:endParaRPr kumimoji="1" lang="en-US" altLang="zh-CN" sz="2400" b="0" i="0" u="none" strike="noStrike" cap="none" normalizeH="0" baseline="0" dirty="0">
                        <a:ln>
                          <a:noFill/>
                        </a:ln>
                        <a:solidFill>
                          <a:schemeClr val="tx1"/>
                        </a:solidFill>
                        <a:effectLst/>
                        <a:latin typeface="Times New Roman" pitchFamily="18" charset="0"/>
                        <a:ea typeface="黑体" pitchFamily="2" charset="-122"/>
                      </a:endParaRPr>
                    </a:p>
                  </a:txBody>
                  <a:tcPr marL="90000" marR="90000" marT="46800" marB="46800" anchor="ctr" anchorCtr="1" horzOverflow="overflow"/>
                </a:tc>
                <a:extLst>
                  <a:ext uri="{0D108BD9-81ED-4DB2-BD59-A6C34878D82A}">
                    <a16:rowId xmlns:a16="http://schemas.microsoft.com/office/drawing/2014/main" val="10001"/>
                  </a:ext>
                </a:extLst>
              </a:tr>
              <a:tr h="397166">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pPr>
                      <a:r>
                        <a:rPr kumimoji="1" lang="en-US" altLang="zh-CN" sz="2400" b="0" u="none" strike="noStrike" cap="none" normalizeH="0" baseline="0">
                          <a:ln>
                            <a:noFill/>
                          </a:ln>
                          <a:solidFill>
                            <a:schemeClr val="tx1"/>
                          </a:solidFill>
                          <a:effectLst/>
                        </a:rPr>
                        <a:t>1</a:t>
                      </a:r>
                      <a:endParaRPr kumimoji="1" lang="en-US" altLang="zh-CN" sz="2400" b="0" i="0" u="none" strike="noStrike" cap="none" normalizeH="0" baseline="0">
                        <a:ln>
                          <a:noFill/>
                        </a:ln>
                        <a:solidFill>
                          <a:schemeClr val="tx1"/>
                        </a:solidFill>
                        <a:effectLst/>
                        <a:latin typeface="Times New Roman" pitchFamily="18" charset="0"/>
                        <a:ea typeface="黑体" pitchFamily="2" charset="-122"/>
                      </a:endParaRPr>
                    </a:p>
                  </a:txBody>
                  <a:tcPr marL="90000" marR="90000" marT="46800" marB="46800" anchor="ctr" anchorCtr="1" horzOverflow="overflow"/>
                </a:tc>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defRPr/>
                      </a:pPr>
                      <a:r>
                        <a:rPr kumimoji="1" lang="en-US" altLang="zh-CN" sz="2400" b="0" i="0" u="none" strike="noStrike" cap="none" normalizeH="0" baseline="0" dirty="0">
                          <a:ln>
                            <a:noFill/>
                          </a:ln>
                          <a:solidFill>
                            <a:schemeClr val="tx1"/>
                          </a:solidFill>
                          <a:effectLst/>
                          <a:latin typeface="Times New Roman" pitchFamily="18" charset="0"/>
                          <a:ea typeface="黑体" pitchFamily="2" charset="-122"/>
                        </a:rPr>
                        <a:t>4</a:t>
                      </a:r>
                      <a:r>
                        <a:rPr kumimoji="1" lang="el-GR" altLang="zh-CN" sz="2400" b="0" i="1" u="none" strike="noStrike" cap="none" normalizeH="0" baseline="0" dirty="0">
                          <a:ln>
                            <a:noFill/>
                          </a:ln>
                          <a:solidFill>
                            <a:schemeClr val="tx1"/>
                          </a:solidFill>
                          <a:effectLst/>
                          <a:latin typeface="Times New Roman" pitchFamily="18" charset="0"/>
                          <a:ea typeface="黑体" pitchFamily="2" charset="-122"/>
                        </a:rPr>
                        <a:t>π</a:t>
                      </a:r>
                      <a:r>
                        <a:rPr kumimoji="1" lang="en-US" altLang="zh-CN" sz="2400" b="0" i="1" u="none" strike="noStrike" cap="none" normalizeH="0" baseline="0" dirty="0">
                          <a:ln>
                            <a:noFill/>
                          </a:ln>
                          <a:solidFill>
                            <a:schemeClr val="tx1"/>
                          </a:solidFill>
                          <a:effectLst/>
                          <a:latin typeface="Times New Roman" pitchFamily="18" charset="0"/>
                          <a:ea typeface="黑体" pitchFamily="2" charset="-122"/>
                        </a:rPr>
                        <a:t>/N</a:t>
                      </a:r>
                      <a:endParaRPr kumimoji="1" lang="zh-CN" altLang="zh-CN" sz="2400" b="0" i="1" u="none" strike="noStrike" cap="none" normalizeH="0" baseline="0" dirty="0">
                        <a:ln>
                          <a:noFill/>
                        </a:ln>
                        <a:solidFill>
                          <a:schemeClr val="tx1"/>
                        </a:solidFill>
                        <a:effectLst/>
                        <a:latin typeface="Times New Roman" pitchFamily="18" charset="0"/>
                        <a:ea typeface="黑体" pitchFamily="2" charset="-122"/>
                      </a:endParaRPr>
                    </a:p>
                  </a:txBody>
                  <a:tcPr marL="90000" marR="90000" marT="46800" marB="46800" anchor="ctr" anchorCtr="1" horzOverflow="overflow"/>
                </a:tc>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pPr>
                      <a:r>
                        <a:rPr kumimoji="1" lang="en-US" altLang="zh-CN" sz="2400" b="0" u="none" strike="noStrike" cap="none" normalizeH="0" baseline="0" dirty="0">
                          <a:ln>
                            <a:noFill/>
                          </a:ln>
                          <a:solidFill>
                            <a:schemeClr val="tx1"/>
                          </a:solidFill>
                          <a:effectLst/>
                        </a:rPr>
                        <a:t>43~54 dB</a:t>
                      </a:r>
                      <a:endParaRPr kumimoji="1" lang="en-US" altLang="zh-CN" sz="2400" b="0" i="0" u="none" strike="noStrike" cap="none" normalizeH="0" baseline="0" dirty="0">
                        <a:ln>
                          <a:noFill/>
                        </a:ln>
                        <a:solidFill>
                          <a:schemeClr val="tx1"/>
                        </a:solidFill>
                        <a:effectLst/>
                        <a:latin typeface="Times New Roman" pitchFamily="18" charset="0"/>
                        <a:ea typeface="黑体" pitchFamily="2" charset="-122"/>
                      </a:endParaRPr>
                    </a:p>
                  </a:txBody>
                  <a:tcPr marL="90000" marR="90000" marT="46800" marB="46800" anchor="ctr" anchorCtr="1" horzOverflow="overflow"/>
                </a:tc>
                <a:extLst>
                  <a:ext uri="{0D108BD9-81ED-4DB2-BD59-A6C34878D82A}">
                    <a16:rowId xmlns:a16="http://schemas.microsoft.com/office/drawing/2014/main" val="10002"/>
                  </a:ext>
                </a:extLst>
              </a:tr>
              <a:tr h="397166">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pPr>
                      <a:r>
                        <a:rPr kumimoji="1" lang="en-US" altLang="zh-CN" sz="2400" b="0" u="none" strike="noStrike" cap="none" normalizeH="0" baseline="0">
                          <a:ln>
                            <a:noFill/>
                          </a:ln>
                          <a:solidFill>
                            <a:schemeClr val="tx1"/>
                          </a:solidFill>
                          <a:effectLst/>
                        </a:rPr>
                        <a:t>2</a:t>
                      </a:r>
                      <a:endParaRPr kumimoji="1" lang="en-US" altLang="zh-CN" sz="2400" b="0" i="0" u="none" strike="noStrike" cap="none" normalizeH="0" baseline="0">
                        <a:ln>
                          <a:noFill/>
                        </a:ln>
                        <a:solidFill>
                          <a:schemeClr val="tx1"/>
                        </a:solidFill>
                        <a:effectLst/>
                        <a:latin typeface="Times New Roman" pitchFamily="18" charset="0"/>
                        <a:ea typeface="黑体" pitchFamily="2" charset="-122"/>
                      </a:endParaRPr>
                    </a:p>
                  </a:txBody>
                  <a:tcPr marL="90000" marR="90000" marT="46800" marB="46800" anchor="ctr" anchorCtr="1" horzOverflow="overflow"/>
                </a:tc>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defRPr/>
                      </a:pPr>
                      <a:r>
                        <a:rPr kumimoji="1" lang="en-US" altLang="zh-CN" sz="2400" b="0" i="0" u="none" strike="noStrike" cap="none" normalizeH="0" baseline="0" dirty="0">
                          <a:ln>
                            <a:noFill/>
                          </a:ln>
                          <a:solidFill>
                            <a:schemeClr val="tx1"/>
                          </a:solidFill>
                          <a:effectLst/>
                          <a:latin typeface="Times New Roman" pitchFamily="18" charset="0"/>
                          <a:ea typeface="黑体" pitchFamily="2" charset="-122"/>
                        </a:rPr>
                        <a:t>6</a:t>
                      </a:r>
                      <a:r>
                        <a:rPr kumimoji="1" lang="el-GR" altLang="zh-CN" sz="2400" b="0" i="1" u="none" strike="noStrike" cap="none" normalizeH="0" baseline="0" dirty="0">
                          <a:ln>
                            <a:noFill/>
                          </a:ln>
                          <a:solidFill>
                            <a:schemeClr val="tx1"/>
                          </a:solidFill>
                          <a:effectLst/>
                          <a:latin typeface="Times New Roman" pitchFamily="18" charset="0"/>
                          <a:ea typeface="黑体" pitchFamily="2" charset="-122"/>
                        </a:rPr>
                        <a:t>π</a:t>
                      </a:r>
                      <a:r>
                        <a:rPr kumimoji="1" lang="en-US" altLang="zh-CN" sz="2400" b="0" i="1" u="none" strike="noStrike" cap="none" normalizeH="0" baseline="0" dirty="0">
                          <a:ln>
                            <a:noFill/>
                          </a:ln>
                          <a:solidFill>
                            <a:schemeClr val="tx1"/>
                          </a:solidFill>
                          <a:effectLst/>
                          <a:latin typeface="Times New Roman" pitchFamily="18" charset="0"/>
                          <a:ea typeface="黑体" pitchFamily="2" charset="-122"/>
                        </a:rPr>
                        <a:t>/N</a:t>
                      </a:r>
                      <a:endParaRPr kumimoji="1" lang="zh-CN" altLang="zh-CN" sz="2400" b="0" i="1" u="none" strike="noStrike" cap="none" normalizeH="0" baseline="0" dirty="0">
                        <a:ln>
                          <a:noFill/>
                        </a:ln>
                        <a:solidFill>
                          <a:schemeClr val="tx1"/>
                        </a:solidFill>
                        <a:effectLst/>
                        <a:latin typeface="Times New Roman" pitchFamily="18" charset="0"/>
                        <a:ea typeface="黑体" pitchFamily="2" charset="-122"/>
                      </a:endParaRPr>
                    </a:p>
                  </a:txBody>
                  <a:tcPr marL="90000" marR="90000" marT="46800" marB="46800" anchor="ctr" anchorCtr="1" horzOverflow="overflow"/>
                </a:tc>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pPr>
                      <a:r>
                        <a:rPr kumimoji="1" lang="en-US" altLang="zh-CN" sz="2400" b="0" u="none" strike="noStrike" cap="none" normalizeH="0" baseline="0" dirty="0">
                          <a:ln>
                            <a:noFill/>
                          </a:ln>
                          <a:solidFill>
                            <a:schemeClr val="tx1"/>
                          </a:solidFill>
                          <a:effectLst/>
                        </a:rPr>
                        <a:t>60~75 dB</a:t>
                      </a:r>
                      <a:endParaRPr kumimoji="1" lang="en-US" altLang="zh-CN" sz="2400" b="0" i="0" u="none" strike="noStrike" cap="none" normalizeH="0" baseline="0" dirty="0">
                        <a:ln>
                          <a:noFill/>
                        </a:ln>
                        <a:solidFill>
                          <a:schemeClr val="tx1"/>
                        </a:solidFill>
                        <a:effectLst/>
                        <a:latin typeface="Times New Roman" pitchFamily="18" charset="0"/>
                        <a:ea typeface="黑体" pitchFamily="2" charset="-122"/>
                      </a:endParaRPr>
                    </a:p>
                  </a:txBody>
                  <a:tcPr marL="90000" marR="90000" marT="46800" marB="46800" anchor="ctr" anchorCtr="1" horzOverflow="overflow"/>
                </a:tc>
                <a:extLst>
                  <a:ext uri="{0D108BD9-81ED-4DB2-BD59-A6C34878D82A}">
                    <a16:rowId xmlns:a16="http://schemas.microsoft.com/office/drawing/2014/main" val="10003"/>
                  </a:ext>
                </a:extLst>
              </a:tr>
              <a:tr h="432552">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pPr>
                      <a:r>
                        <a:rPr kumimoji="1" lang="en-US" altLang="zh-CN" sz="2400" b="0" i="0" u="none" strike="noStrike" cap="none" normalizeH="0" baseline="0" dirty="0">
                          <a:ln>
                            <a:noFill/>
                          </a:ln>
                          <a:solidFill>
                            <a:schemeClr val="tx1"/>
                          </a:solidFill>
                          <a:effectLst/>
                          <a:latin typeface="Times New Roman" pitchFamily="18" charset="0"/>
                          <a:ea typeface="黑体" pitchFamily="2" charset="-122"/>
                        </a:rPr>
                        <a:t>3</a:t>
                      </a:r>
                    </a:p>
                  </a:txBody>
                  <a:tcPr marL="90000" marR="90000" marT="46800" marB="46800" anchor="ctr" anchorCtr="1" horzOverflow="overflow"/>
                </a:tc>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defRPr/>
                      </a:pPr>
                      <a:r>
                        <a:rPr kumimoji="1" lang="en-US" altLang="zh-CN" sz="2400" b="0" i="0" u="none" strike="noStrike" cap="none" normalizeH="0" baseline="0" dirty="0">
                          <a:ln>
                            <a:noFill/>
                          </a:ln>
                          <a:solidFill>
                            <a:schemeClr val="tx1"/>
                          </a:solidFill>
                          <a:effectLst/>
                          <a:latin typeface="Times New Roman" pitchFamily="18" charset="0"/>
                          <a:ea typeface="黑体" pitchFamily="2" charset="-122"/>
                        </a:rPr>
                        <a:t>8</a:t>
                      </a:r>
                      <a:r>
                        <a:rPr kumimoji="1" lang="el-GR" altLang="zh-CN" sz="2400" b="0" i="1" u="none" strike="noStrike" cap="none" normalizeH="0" baseline="0" dirty="0">
                          <a:ln>
                            <a:noFill/>
                          </a:ln>
                          <a:solidFill>
                            <a:schemeClr val="tx1"/>
                          </a:solidFill>
                          <a:effectLst/>
                          <a:latin typeface="Times New Roman" pitchFamily="18" charset="0"/>
                          <a:ea typeface="黑体" pitchFamily="2" charset="-122"/>
                        </a:rPr>
                        <a:t>π</a:t>
                      </a:r>
                      <a:r>
                        <a:rPr kumimoji="1" lang="en-US" altLang="zh-CN" sz="2400" b="0" i="1" u="none" strike="noStrike" cap="none" normalizeH="0" baseline="0" dirty="0">
                          <a:ln>
                            <a:noFill/>
                          </a:ln>
                          <a:solidFill>
                            <a:schemeClr val="tx1"/>
                          </a:solidFill>
                          <a:effectLst/>
                          <a:latin typeface="Times New Roman" pitchFamily="18" charset="0"/>
                          <a:ea typeface="黑体" pitchFamily="2" charset="-122"/>
                        </a:rPr>
                        <a:t>/N</a:t>
                      </a:r>
                      <a:endParaRPr kumimoji="1" lang="zh-CN" altLang="zh-CN" sz="2400" b="0" i="1" u="none" strike="noStrike" cap="none" normalizeH="0" baseline="0" dirty="0">
                        <a:ln>
                          <a:noFill/>
                        </a:ln>
                        <a:solidFill>
                          <a:schemeClr val="tx1"/>
                        </a:solidFill>
                        <a:effectLst/>
                        <a:latin typeface="Times New Roman" pitchFamily="18" charset="0"/>
                        <a:ea typeface="黑体" pitchFamily="2" charset="-122"/>
                      </a:endParaRPr>
                    </a:p>
                  </a:txBody>
                  <a:tcPr marL="90000" marR="90000" marT="46800" marB="46800" anchor="ctr" anchorCtr="1" horzOverflow="overflow"/>
                </a:tc>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pPr>
                      <a:r>
                        <a:rPr kumimoji="1" lang="en-US" altLang="zh-CN" sz="2400" b="0" i="0" u="none" strike="noStrike" cap="none" normalizeH="0" baseline="0" dirty="0">
                          <a:ln>
                            <a:noFill/>
                          </a:ln>
                          <a:solidFill>
                            <a:schemeClr val="tx1"/>
                          </a:solidFill>
                          <a:effectLst/>
                          <a:latin typeface="Times New Roman" pitchFamily="18" charset="0"/>
                          <a:ea typeface="黑体" pitchFamily="2" charset="-122"/>
                        </a:rPr>
                        <a:t>80~95 dB</a:t>
                      </a:r>
                    </a:p>
                  </a:txBody>
                  <a:tcPr marL="90000" marR="90000" marT="46800" marB="46800" anchor="ctr" anchorCtr="1" horzOverflow="overflow"/>
                </a:tc>
                <a:extLst>
                  <a:ext uri="{0D108BD9-81ED-4DB2-BD59-A6C34878D82A}">
                    <a16:rowId xmlns:a16="http://schemas.microsoft.com/office/drawing/2014/main" val="3782275139"/>
                  </a:ext>
                </a:extLst>
              </a:tr>
            </a:tbl>
          </a:graphicData>
        </a:graphic>
      </p:graphicFrame>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C695EFF4-548A-45DF-A436-F2FD617786C4}"/>
                  </a:ext>
                </a:extLst>
              </p:cNvPr>
              <p:cNvSpPr>
                <a:spLocks noGrp="1"/>
              </p:cNvSpPr>
              <p:nvPr>
                <p:ph idx="1"/>
              </p:nvPr>
            </p:nvSpPr>
            <p:spPr>
              <a:xfrm>
                <a:off x="384483" y="1381444"/>
                <a:ext cx="10972800" cy="5160320"/>
              </a:xfrm>
            </p:spPr>
            <p:txBody>
              <a:bodyPr>
                <a:normAutofit/>
              </a:bodyPr>
              <a:lstStyle/>
              <a:p>
                <a:pPr>
                  <a:lnSpc>
                    <a:spcPct val="110000"/>
                  </a:lnSpc>
                </a:pPr>
                <a:r>
                  <a:rPr lang="zh-CN" altLang="en-US" sz="2800" b="1" dirty="0"/>
                  <a:t>设置过渡带，即</a:t>
                </a:r>
                <a:r>
                  <a:rPr lang="zh-CN" altLang="en-US" sz="2800" b="1" dirty="0">
                    <a:solidFill>
                      <a:srgbClr val="C00000"/>
                    </a:solidFill>
                  </a:rPr>
                  <a:t>增加过渡抽样点</a:t>
                </a:r>
                <a:endParaRPr lang="en-US" altLang="zh-CN" sz="2800" b="1" dirty="0">
                  <a:solidFill>
                    <a:srgbClr val="C00000"/>
                  </a:solidFill>
                </a:endParaRPr>
              </a:p>
              <a:p>
                <a:pPr>
                  <a:lnSpc>
                    <a:spcPct val="110000"/>
                  </a:lnSpc>
                </a:pPr>
                <a:r>
                  <a:rPr lang="zh-CN" altLang="en-US" sz="2800" b="1" dirty="0"/>
                  <a:t>采用优化设计或累试法求得过渡带的最佳</a:t>
                </a:r>
                <a:r>
                  <a:rPr lang="zh-CN" altLang="en-US" sz="2800" b="1" dirty="0">
                    <a:solidFill>
                      <a:srgbClr val="0000FF"/>
                    </a:solidFill>
                  </a:rPr>
                  <a:t>抽样值</a:t>
                </a:r>
                <a:endParaRPr lang="en-US" altLang="zh-CN" sz="2800" b="1" dirty="0">
                  <a:solidFill>
                    <a:srgbClr val="0000FF"/>
                  </a:solidFill>
                </a:endParaRPr>
              </a:p>
              <a:p>
                <a:pPr>
                  <a:lnSpc>
                    <a:spcPct val="110000"/>
                  </a:lnSpc>
                </a:pPr>
                <a:r>
                  <a:rPr lang="zh-CN" altLang="en-US" sz="2800" b="1" dirty="0"/>
                  <a:t>增加过渡带</a:t>
                </a:r>
                <a:r>
                  <a:rPr lang="zh-CN" altLang="en-US" sz="2800" b="1" dirty="0">
                    <a:solidFill>
                      <a:srgbClr val="CC00FF"/>
                    </a:solidFill>
                  </a:rPr>
                  <a:t>抽样</a:t>
                </a:r>
                <a:r>
                  <a:rPr lang="zh-CN" altLang="en-US" dirty="0">
                    <a:solidFill>
                      <a:srgbClr val="CC00FF"/>
                    </a:solidFill>
                  </a:rPr>
                  <a:t>点</a:t>
                </a:r>
                <a:r>
                  <a:rPr lang="zh-CN" altLang="en-US" sz="2800" b="1" dirty="0">
                    <a:solidFill>
                      <a:srgbClr val="CC00FF"/>
                    </a:solidFill>
                  </a:rPr>
                  <a:t>个数</a:t>
                </a:r>
                <a:r>
                  <a:rPr lang="zh-CN" altLang="en-US" sz="2800" b="1" dirty="0"/>
                  <a:t> </a:t>
                </a:r>
                <a:r>
                  <a:rPr lang="en-US" altLang="zh-CN" sz="2800" b="1" i="1" dirty="0"/>
                  <a:t>m</a:t>
                </a:r>
              </a:p>
              <a:p>
                <a:pPr lvl="1">
                  <a:lnSpc>
                    <a:spcPct val="110000"/>
                  </a:lnSpc>
                </a:pPr>
                <a:r>
                  <a:rPr lang="zh-CN" altLang="en-US" dirty="0"/>
                  <a:t>依据 </a:t>
                </a:r>
                <a:r>
                  <a:rPr lang="en-US" altLang="zh-CN" i="1" dirty="0"/>
                  <a:t>m </a:t>
                </a:r>
                <a:r>
                  <a:rPr lang="zh-CN" altLang="en-US" dirty="0"/>
                  <a:t>与滤波器阻带最小衰减 </a:t>
                </a:r>
                <a:r>
                  <a:rPr lang="en-US" altLang="zh-CN" i="1" dirty="0"/>
                  <a:t>A</a:t>
                </a:r>
                <a:r>
                  <a:rPr lang="en-US" altLang="zh-CN" i="1" baseline="-25000" dirty="0"/>
                  <a:t>s</a:t>
                </a:r>
                <a:r>
                  <a:rPr lang="en-US" altLang="zh-CN" i="1" dirty="0"/>
                  <a:t> </a:t>
                </a:r>
                <a:r>
                  <a:rPr lang="zh-CN" altLang="en-US" dirty="0"/>
                  <a:t>的经验数据</a:t>
                </a:r>
                <a:endParaRPr lang="en-US" altLang="zh-CN" dirty="0"/>
              </a:p>
              <a:p>
                <a:pPr>
                  <a:lnSpc>
                    <a:spcPct val="110000"/>
                  </a:lnSpc>
                </a:pPr>
                <a:r>
                  <a:rPr lang="zh-CN" altLang="en-US" sz="2800" b="1" dirty="0"/>
                  <a:t>合理选择</a:t>
                </a:r>
                <a:r>
                  <a:rPr lang="zh-CN" altLang="en-US" sz="2800" b="1" dirty="0">
                    <a:solidFill>
                      <a:srgbClr val="FF0000"/>
                    </a:solidFill>
                  </a:rPr>
                  <a:t>滤波器长度</a:t>
                </a:r>
                <a:r>
                  <a:rPr lang="en-US" altLang="zh-CN" sz="2800" b="1" i="1" dirty="0">
                    <a:solidFill>
                      <a:srgbClr val="FF0000"/>
                    </a:solidFill>
                  </a:rPr>
                  <a:t>N</a:t>
                </a:r>
                <a:endParaRPr lang="en-US" altLang="zh-CN" sz="2800" b="1" dirty="0">
                  <a:solidFill>
                    <a:srgbClr val="FF0000"/>
                  </a:solidFill>
                </a:endParaRPr>
              </a:p>
              <a:p>
                <a:pPr lvl="1">
                  <a:lnSpc>
                    <a:spcPct val="110000"/>
                  </a:lnSpc>
                </a:pPr>
                <a:r>
                  <a:rPr lang="zh-CN" altLang="en-US" dirty="0"/>
                  <a:t>由于加</a:t>
                </a:r>
                <a:r>
                  <a:rPr lang="zh-CN" altLang="en-US" dirty="0">
                    <a:solidFill>
                      <a:schemeClr val="tx1"/>
                    </a:solidFill>
                  </a:rPr>
                  <a:t>了</a:t>
                </a:r>
                <a:r>
                  <a:rPr lang="en-US" altLang="zh-CN" i="1" dirty="0">
                    <a:solidFill>
                      <a:schemeClr val="tx1"/>
                    </a:solidFill>
                  </a:rPr>
                  <a:t>m</a:t>
                </a:r>
                <a:r>
                  <a:rPr lang="zh-CN" altLang="en-US" dirty="0">
                    <a:solidFill>
                      <a:schemeClr val="tx1"/>
                    </a:solidFill>
                  </a:rPr>
                  <a:t>个过渡带抽样点，过渡带宽已不是 </a:t>
                </a:r>
                <a14:m>
                  <m:oMath xmlns:m="http://schemas.openxmlformats.org/officeDocument/2006/math">
                    <m:box>
                      <m:boxPr>
                        <m:ctrlPr>
                          <a:rPr lang="zh-CN" altLang="en-US" i="1" dirty="0" smtClean="0">
                            <a:solidFill>
                              <a:schemeClr val="tx1"/>
                            </a:solidFill>
                            <a:latin typeface="Cambria Math" panose="02040503050406030204" pitchFamily="18" charset="0"/>
                          </a:rPr>
                        </m:ctrlPr>
                      </m:boxPr>
                      <m:e>
                        <m:f>
                          <m:fPr>
                            <m:ctrlPr>
                              <a:rPr lang="en-US" altLang="zh-CN" i="1" dirty="0" smtClean="0">
                                <a:solidFill>
                                  <a:schemeClr val="tx1"/>
                                </a:solidFill>
                                <a:latin typeface="Cambria Math" panose="02040503050406030204" pitchFamily="18" charset="0"/>
                              </a:rPr>
                            </m:ctrlPr>
                          </m:fPr>
                          <m:num>
                            <m:r>
                              <a:rPr lang="en-US" altLang="zh-CN" b="0" i="1" dirty="0" smtClean="0">
                                <a:solidFill>
                                  <a:schemeClr val="tx1"/>
                                </a:solidFill>
                                <a:latin typeface="Cambria Math" panose="02040503050406030204" pitchFamily="18" charset="0"/>
                              </a:rPr>
                              <m:t>2</m:t>
                            </m:r>
                            <m:r>
                              <a:rPr lang="en-US" altLang="zh-CN" b="0" i="1" dirty="0" smtClean="0">
                                <a:solidFill>
                                  <a:schemeClr val="tx1"/>
                                </a:solidFill>
                                <a:latin typeface="Cambria Math" panose="02040503050406030204" pitchFamily="18" charset="0"/>
                              </a:rPr>
                              <m:t>𝜋</m:t>
                            </m:r>
                          </m:num>
                          <m:den>
                            <m:r>
                              <a:rPr lang="en-US" altLang="zh-CN" b="0" i="1" dirty="0" smtClean="0">
                                <a:solidFill>
                                  <a:schemeClr val="tx1"/>
                                </a:solidFill>
                                <a:latin typeface="Cambria Math" panose="02040503050406030204" pitchFamily="18" charset="0"/>
                              </a:rPr>
                              <m:t>𝑁</m:t>
                            </m:r>
                          </m:den>
                        </m:f>
                        <m:r>
                          <a:rPr lang="en-US" altLang="zh-CN" b="0" i="1" dirty="0" smtClean="0">
                            <a:solidFill>
                              <a:schemeClr val="tx1"/>
                            </a:solidFill>
                            <a:latin typeface="Cambria Math" panose="02040503050406030204" pitchFamily="18" charset="0"/>
                            <a:ea typeface="Cambria Math" panose="02040503050406030204" pitchFamily="18" charset="0"/>
                          </a:rPr>
                          <m:t>×1</m:t>
                        </m:r>
                      </m:e>
                    </m:box>
                  </m:oMath>
                </a14:m>
                <a:r>
                  <a:rPr lang="zh-CN" altLang="en-US" dirty="0">
                    <a:solidFill>
                      <a:schemeClr val="tx1"/>
                    </a:solidFill>
                  </a:rPr>
                  <a:t>，而是 </a:t>
                </a:r>
                <a14:m>
                  <m:oMath xmlns:m="http://schemas.openxmlformats.org/officeDocument/2006/math">
                    <m:box>
                      <m:boxPr>
                        <m:ctrlPr>
                          <a:rPr lang="zh-CN" altLang="en-US" i="1" dirty="0" smtClean="0">
                            <a:solidFill>
                              <a:schemeClr val="tx1"/>
                            </a:solidFill>
                            <a:latin typeface="Cambria Math" panose="02040503050406030204" pitchFamily="18" charset="0"/>
                          </a:rPr>
                        </m:ctrlPr>
                      </m:boxPr>
                      <m:e>
                        <m:f>
                          <m:fPr>
                            <m:ctrlPr>
                              <a:rPr lang="en-US" altLang="zh-CN" i="1" dirty="0" smtClean="0">
                                <a:solidFill>
                                  <a:schemeClr val="tx1"/>
                                </a:solidFill>
                                <a:latin typeface="Cambria Math" panose="02040503050406030204" pitchFamily="18" charset="0"/>
                              </a:rPr>
                            </m:ctrlPr>
                          </m:fPr>
                          <m:num>
                            <m:r>
                              <a:rPr lang="en-US" altLang="zh-CN" b="0" i="1" dirty="0" smtClean="0">
                                <a:solidFill>
                                  <a:schemeClr val="tx1"/>
                                </a:solidFill>
                                <a:latin typeface="Cambria Math" panose="02040503050406030204" pitchFamily="18" charset="0"/>
                              </a:rPr>
                              <m:t>2</m:t>
                            </m:r>
                            <m:r>
                              <a:rPr lang="en-US" altLang="zh-CN" b="0" i="1" dirty="0" smtClean="0">
                                <a:solidFill>
                                  <a:schemeClr val="tx1"/>
                                </a:solidFill>
                                <a:latin typeface="Cambria Math" panose="02040503050406030204" pitchFamily="18" charset="0"/>
                              </a:rPr>
                              <m:t>𝜋</m:t>
                            </m:r>
                          </m:num>
                          <m:den>
                            <m:r>
                              <a:rPr lang="en-US" altLang="zh-CN" b="0" i="1" dirty="0" smtClean="0">
                                <a:solidFill>
                                  <a:schemeClr val="tx1"/>
                                </a:solidFill>
                                <a:latin typeface="Cambria Math" panose="02040503050406030204" pitchFamily="18" charset="0"/>
                              </a:rPr>
                              <m:t>𝑁</m:t>
                            </m:r>
                          </m:den>
                        </m:f>
                        <m:r>
                          <a:rPr lang="en-US" altLang="zh-CN" b="0" i="1" dirty="0" smtClean="0">
                            <a:solidFill>
                              <a:schemeClr val="tx1"/>
                            </a:solidFill>
                            <a:latin typeface="Cambria Math" panose="02040503050406030204" pitchFamily="18" charset="0"/>
                            <a:ea typeface="Cambria Math" panose="02040503050406030204" pitchFamily="18" charset="0"/>
                          </a:rPr>
                          <m:t>×(</m:t>
                        </m:r>
                        <m:r>
                          <a:rPr lang="en-US" altLang="zh-CN" b="0" i="1" dirty="0" smtClean="0">
                            <a:solidFill>
                              <a:schemeClr val="tx1"/>
                            </a:solidFill>
                            <a:latin typeface="Cambria Math" panose="02040503050406030204" pitchFamily="18" charset="0"/>
                            <a:ea typeface="Cambria Math" panose="02040503050406030204" pitchFamily="18" charset="0"/>
                          </a:rPr>
                          <m:t>𝑚</m:t>
                        </m:r>
                        <m:r>
                          <a:rPr lang="en-US" altLang="zh-CN" b="0" i="1" dirty="0" smtClean="0">
                            <a:solidFill>
                              <a:schemeClr val="tx1"/>
                            </a:solidFill>
                            <a:latin typeface="Cambria Math" panose="02040503050406030204" pitchFamily="18" charset="0"/>
                            <a:ea typeface="Cambria Math" panose="02040503050406030204" pitchFamily="18" charset="0"/>
                          </a:rPr>
                          <m:t>+1)</m:t>
                        </m:r>
                      </m:e>
                    </m:box>
                  </m:oMath>
                </a14:m>
                <a:endParaRPr lang="en-US" altLang="zh-CN" dirty="0">
                  <a:solidFill>
                    <a:schemeClr val="tx1"/>
                  </a:solidFill>
                </a:endParaRPr>
              </a:p>
              <a:p>
                <a:pPr lvl="1">
                  <a:lnSpc>
                    <a:spcPct val="110000"/>
                  </a:lnSpc>
                </a:pPr>
                <a:r>
                  <a:rPr lang="zh-CN" altLang="en-US" dirty="0">
                    <a:solidFill>
                      <a:schemeClr val="tx1"/>
                    </a:solidFill>
                  </a:rPr>
                  <a:t>这一数值应小于或等于所给出的过渡带宽</a:t>
                </a:r>
                <a:r>
                  <a:rPr lang="el-GR" altLang="zh-CN" dirty="0">
                    <a:solidFill>
                      <a:schemeClr val="tx1"/>
                    </a:solidFill>
                  </a:rPr>
                  <a:t>Δ</a:t>
                </a:r>
                <a:r>
                  <a:rPr lang="el-GR" altLang="zh-CN" i="1" dirty="0">
                    <a:solidFill>
                      <a:schemeClr val="tx1"/>
                    </a:solidFill>
                  </a:rPr>
                  <a:t>ω</a:t>
                </a:r>
                <a:r>
                  <a:rPr lang="zh-CN" altLang="en-US" dirty="0">
                    <a:solidFill>
                      <a:schemeClr val="tx1"/>
                    </a:solidFill>
                  </a:rPr>
                  <a:t> ，即 </a:t>
                </a:r>
                <a14:m>
                  <m:oMath xmlns:m="http://schemas.openxmlformats.org/officeDocument/2006/math">
                    <m:r>
                      <m:rPr>
                        <m:nor/>
                      </m:rPr>
                      <a:rPr lang="el-GR" altLang="zh-CN" dirty="0">
                        <a:solidFill>
                          <a:schemeClr val="tx1"/>
                        </a:solidFill>
                      </a:rPr>
                      <m:t>Δ</m:t>
                    </m:r>
                    <m:r>
                      <m:rPr>
                        <m:nor/>
                      </m:rPr>
                      <a:rPr lang="el-GR" altLang="zh-CN" i="1" dirty="0">
                        <a:solidFill>
                          <a:schemeClr val="tx1"/>
                        </a:solidFill>
                      </a:rPr>
                      <m:t>ω</m:t>
                    </m:r>
                    <m:r>
                      <a:rPr lang="el-GR" altLang="zh-CN" i="1" dirty="0" smtClean="0">
                        <a:solidFill>
                          <a:schemeClr val="tx1"/>
                        </a:solidFill>
                        <a:latin typeface="Cambria Math" panose="02040503050406030204" pitchFamily="18" charset="0"/>
                        <a:ea typeface="Cambria Math" panose="02040503050406030204" pitchFamily="18" charset="0"/>
                      </a:rPr>
                      <m:t>≥</m:t>
                    </m:r>
                    <m:box>
                      <m:boxPr>
                        <m:ctrlPr>
                          <a:rPr lang="zh-CN" altLang="en-US" i="1" dirty="0">
                            <a:solidFill>
                              <a:schemeClr val="tx1"/>
                            </a:solidFill>
                            <a:latin typeface="Cambria Math" panose="02040503050406030204" pitchFamily="18" charset="0"/>
                          </a:rPr>
                        </m:ctrlPr>
                      </m:boxPr>
                      <m:e>
                        <m:f>
                          <m:fPr>
                            <m:ctrlPr>
                              <a:rPr lang="en-US" altLang="zh-CN" i="1" dirty="0">
                                <a:solidFill>
                                  <a:schemeClr val="tx1"/>
                                </a:solidFill>
                                <a:latin typeface="Cambria Math" panose="02040503050406030204" pitchFamily="18" charset="0"/>
                              </a:rPr>
                            </m:ctrlPr>
                          </m:fPr>
                          <m:num>
                            <m:r>
                              <a:rPr lang="en-US" altLang="zh-CN" b="0" i="1" dirty="0">
                                <a:solidFill>
                                  <a:schemeClr val="tx1"/>
                                </a:solidFill>
                                <a:latin typeface="Cambria Math" panose="02040503050406030204" pitchFamily="18" charset="0"/>
                              </a:rPr>
                              <m:t>2</m:t>
                            </m:r>
                            <m:r>
                              <a:rPr lang="en-US" altLang="zh-CN" b="0" i="1" dirty="0">
                                <a:solidFill>
                                  <a:schemeClr val="tx1"/>
                                </a:solidFill>
                                <a:latin typeface="Cambria Math" panose="02040503050406030204" pitchFamily="18" charset="0"/>
                              </a:rPr>
                              <m:t>𝜋</m:t>
                            </m:r>
                          </m:num>
                          <m:den>
                            <m:r>
                              <a:rPr lang="en-US" altLang="zh-CN" b="0" i="1" dirty="0">
                                <a:solidFill>
                                  <a:schemeClr val="tx1"/>
                                </a:solidFill>
                                <a:latin typeface="Cambria Math" panose="02040503050406030204" pitchFamily="18" charset="0"/>
                              </a:rPr>
                              <m:t>𝑁</m:t>
                            </m:r>
                          </m:den>
                        </m:f>
                        <m:r>
                          <a:rPr lang="en-US" altLang="zh-CN" b="0" i="1" dirty="0">
                            <a:solidFill>
                              <a:schemeClr val="tx1"/>
                            </a:solidFill>
                            <a:latin typeface="Cambria Math" panose="02040503050406030204" pitchFamily="18" charset="0"/>
                            <a:ea typeface="Cambria Math" panose="02040503050406030204" pitchFamily="18" charset="0"/>
                          </a:rPr>
                          <m:t>×(</m:t>
                        </m:r>
                        <m:r>
                          <a:rPr lang="en-US" altLang="zh-CN" b="0" i="1" dirty="0">
                            <a:solidFill>
                              <a:schemeClr val="tx1"/>
                            </a:solidFill>
                            <a:latin typeface="Cambria Math" panose="02040503050406030204" pitchFamily="18" charset="0"/>
                            <a:ea typeface="Cambria Math" panose="02040503050406030204" pitchFamily="18" charset="0"/>
                          </a:rPr>
                          <m:t>𝑚</m:t>
                        </m:r>
                        <m:r>
                          <a:rPr lang="en-US" altLang="zh-CN" b="0" i="1" dirty="0">
                            <a:solidFill>
                              <a:schemeClr val="tx1"/>
                            </a:solidFill>
                            <a:latin typeface="Cambria Math" panose="02040503050406030204" pitchFamily="18" charset="0"/>
                            <a:ea typeface="Cambria Math" panose="02040503050406030204" pitchFamily="18" charset="0"/>
                          </a:rPr>
                          <m:t>+1)</m:t>
                        </m:r>
                      </m:e>
                    </m:box>
                  </m:oMath>
                </a14:m>
                <a:endParaRPr lang="en-US" altLang="zh-CN" dirty="0">
                  <a:solidFill>
                    <a:schemeClr val="tx1"/>
                  </a:solidFill>
                  <a:ea typeface="Cambria Math" panose="02040503050406030204" pitchFamily="18" charset="0"/>
                </a:endParaRPr>
              </a:p>
              <a:p>
                <a:pPr lvl="1">
                  <a:lnSpc>
                    <a:spcPct val="110000"/>
                  </a:lnSpc>
                </a:pPr>
                <a:r>
                  <a:rPr lang="zh-CN" altLang="en-US" dirty="0">
                    <a:solidFill>
                      <a:schemeClr val="tx1"/>
                    </a:solidFill>
                  </a:rPr>
                  <a:t>则滤波器长度点数</a:t>
                </a:r>
                <a:r>
                  <a:rPr lang="en-US" altLang="zh-CN" i="1" dirty="0">
                    <a:solidFill>
                      <a:schemeClr val="tx1"/>
                    </a:solidFill>
                  </a:rPr>
                  <a:t>N </a:t>
                </a:r>
                <a:r>
                  <a:rPr lang="zh-CN" altLang="en-US" dirty="0"/>
                  <a:t>变成 </a:t>
                </a:r>
                <a14:m>
                  <m:oMath xmlns:m="http://schemas.openxmlformats.org/officeDocument/2006/math">
                    <m:r>
                      <m:rPr>
                        <m:nor/>
                      </m:rPr>
                      <a:rPr lang="en-US" altLang="zh-CN" i="1" dirty="0" smtClean="0"/>
                      <m:t>N</m:t>
                    </m:r>
                    <m:r>
                      <a:rPr lang="en-US" altLang="zh-CN" i="1" dirty="0" smtClean="0">
                        <a:latin typeface="Cambria Math" panose="02040503050406030204" pitchFamily="18" charset="0"/>
                        <a:ea typeface="Cambria Math" panose="02040503050406030204" pitchFamily="18" charset="0"/>
                      </a:rPr>
                      <m:t>≥</m:t>
                    </m:r>
                    <m:box>
                      <m:boxPr>
                        <m:ctrlPr>
                          <a:rPr lang="zh-CN" altLang="en-US" i="1" dirty="0">
                            <a:latin typeface="Cambria Math" panose="02040503050406030204" pitchFamily="18" charset="0"/>
                          </a:rPr>
                        </m:ctrlPr>
                      </m:boxPr>
                      <m:e>
                        <m:f>
                          <m:fPr>
                            <m:ctrlPr>
                              <a:rPr lang="en-US" altLang="zh-CN" i="1" dirty="0">
                                <a:latin typeface="Cambria Math" panose="02040503050406030204" pitchFamily="18" charset="0"/>
                              </a:rPr>
                            </m:ctrlPr>
                          </m:fPr>
                          <m:num>
                            <m:r>
                              <a:rPr lang="en-US" altLang="zh-CN" b="0" i="1" dirty="0">
                                <a:latin typeface="Cambria Math" panose="02040503050406030204" pitchFamily="18" charset="0"/>
                              </a:rPr>
                              <m:t>2</m:t>
                            </m:r>
                            <m:r>
                              <a:rPr lang="en-US" altLang="zh-CN" b="0" i="1" dirty="0">
                                <a:latin typeface="Cambria Math" panose="02040503050406030204" pitchFamily="18" charset="0"/>
                              </a:rPr>
                              <m:t>𝜋</m:t>
                            </m:r>
                          </m:num>
                          <m:den>
                            <m:r>
                              <m:rPr>
                                <m:nor/>
                              </m:rPr>
                              <a:rPr lang="el-GR" altLang="zh-CN" dirty="0"/>
                              <m:t>Δ</m:t>
                            </m:r>
                            <m:r>
                              <m:rPr>
                                <m:nor/>
                              </m:rPr>
                              <a:rPr lang="el-GR" altLang="zh-CN" i="1" dirty="0"/>
                              <m:t>ω</m:t>
                            </m:r>
                          </m:den>
                        </m:f>
                        <m:r>
                          <a:rPr lang="en-US" altLang="zh-CN" b="0" i="1" dirty="0">
                            <a:latin typeface="Cambria Math" panose="02040503050406030204" pitchFamily="18" charset="0"/>
                            <a:ea typeface="Cambria Math" panose="02040503050406030204" pitchFamily="18" charset="0"/>
                          </a:rPr>
                          <m:t>×(</m:t>
                        </m:r>
                        <m:r>
                          <a:rPr lang="en-US" altLang="zh-CN" b="0" i="1" dirty="0">
                            <a:latin typeface="Cambria Math" panose="02040503050406030204" pitchFamily="18" charset="0"/>
                            <a:ea typeface="Cambria Math" panose="02040503050406030204" pitchFamily="18" charset="0"/>
                          </a:rPr>
                          <m:t>𝑚</m:t>
                        </m:r>
                        <m:r>
                          <a:rPr lang="en-US" altLang="zh-CN" b="0" i="1" dirty="0">
                            <a:latin typeface="Cambria Math" panose="02040503050406030204" pitchFamily="18" charset="0"/>
                            <a:ea typeface="Cambria Math" panose="02040503050406030204" pitchFamily="18" charset="0"/>
                          </a:rPr>
                          <m:t>+1)</m:t>
                        </m:r>
                      </m:e>
                    </m:box>
                  </m:oMath>
                </a14:m>
                <a:endParaRPr lang="zh-CN" altLang="en-US" dirty="0"/>
              </a:p>
              <a:p>
                <a:endParaRPr lang="zh-CN" altLang="en-US" dirty="0"/>
              </a:p>
            </p:txBody>
          </p:sp>
        </mc:Choice>
        <mc:Fallback xmlns="">
          <p:sp>
            <p:nvSpPr>
              <p:cNvPr id="6" name="内容占位符 2">
                <a:extLst>
                  <a:ext uri="{FF2B5EF4-FFF2-40B4-BE49-F238E27FC236}">
                    <a16:creationId xmlns:a16="http://schemas.microsoft.com/office/drawing/2014/main" id="{C695EFF4-548A-45DF-A436-F2FD617786C4}"/>
                  </a:ext>
                </a:extLst>
              </p:cNvPr>
              <p:cNvSpPr>
                <a:spLocks noGrp="1" noRot="1" noChangeAspect="1" noMove="1" noResize="1" noEditPoints="1" noAdjustHandles="1" noChangeArrowheads="1" noChangeShapeType="1" noTextEdit="1"/>
              </p:cNvSpPr>
              <p:nvPr>
                <p:ph idx="1"/>
              </p:nvPr>
            </p:nvSpPr>
            <p:spPr>
              <a:xfrm>
                <a:off x="384483" y="1381444"/>
                <a:ext cx="10972800" cy="5160320"/>
              </a:xfrm>
              <a:blipFill>
                <a:blip r:embed="rId2"/>
                <a:stretch>
                  <a:fillRect l="-556" t="-15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645586"/>
      </p:ext>
    </p:extLst>
  </p:cSld>
  <p:clrMapOvr>
    <a:masterClrMapping/>
  </p:clrMapOvr>
  <p:transition spd="med">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75D19A-ED10-4BF2-8EDF-52DEA39AFB34}"/>
              </a:ext>
            </a:extLst>
          </p:cNvPr>
          <p:cNvSpPr>
            <a:spLocks noGrp="1"/>
          </p:cNvSpPr>
          <p:nvPr>
            <p:ph type="title"/>
          </p:nvPr>
        </p:nvSpPr>
        <p:spPr/>
        <p:txBody>
          <a:bodyPr/>
          <a:lstStyle/>
          <a:p>
            <a:r>
              <a:rPr lang="en-US" altLang="zh-CN" dirty="0"/>
              <a:t>FIR</a:t>
            </a:r>
            <a:r>
              <a:rPr lang="zh-CN" altLang="en-US" dirty="0"/>
              <a:t>滤波器设计</a:t>
            </a:r>
            <a:r>
              <a:rPr lang="en-US" altLang="zh-CN" dirty="0"/>
              <a:t>-</a:t>
            </a:r>
            <a:r>
              <a:rPr lang="zh-CN" altLang="en-US" dirty="0"/>
              <a:t>频率取样法</a:t>
            </a:r>
          </a:p>
        </p:txBody>
      </p:sp>
      <p:sp>
        <p:nvSpPr>
          <p:cNvPr id="3" name="内容占位符 2">
            <a:extLst>
              <a:ext uri="{FF2B5EF4-FFF2-40B4-BE49-F238E27FC236}">
                <a16:creationId xmlns:a16="http://schemas.microsoft.com/office/drawing/2014/main" id="{8E9125C8-C79C-4F96-B16E-247EE3B222EE}"/>
              </a:ext>
            </a:extLst>
          </p:cNvPr>
          <p:cNvSpPr>
            <a:spLocks noGrp="1"/>
          </p:cNvSpPr>
          <p:nvPr>
            <p:ph idx="1"/>
          </p:nvPr>
        </p:nvSpPr>
        <p:spPr/>
        <p:txBody>
          <a:bodyPr/>
          <a:lstStyle/>
          <a:p>
            <a:r>
              <a:rPr lang="zh-CN" altLang="en-US" dirty="0"/>
              <a:t>方法缺陷</a:t>
            </a:r>
            <a:endParaRPr lang="en-US" altLang="zh-CN" dirty="0"/>
          </a:p>
          <a:p>
            <a:pPr lvl="1"/>
            <a:r>
              <a:rPr lang="zh-CN" altLang="en-US" dirty="0"/>
              <a:t>滤波器</a:t>
            </a:r>
            <a:r>
              <a:rPr lang="zh-CN" altLang="en-US" dirty="0">
                <a:solidFill>
                  <a:srgbClr val="C00000"/>
                </a:solidFill>
              </a:rPr>
              <a:t>边界频率不易控制</a:t>
            </a:r>
            <a:r>
              <a:rPr lang="zh-CN" altLang="en-US" dirty="0"/>
              <a:t>。</a:t>
            </a:r>
            <a:endParaRPr lang="en-US" altLang="zh-CN" dirty="0"/>
          </a:p>
          <a:p>
            <a:pPr lvl="1"/>
            <a:r>
              <a:rPr lang="zh-CN" altLang="en-US" dirty="0"/>
              <a:t>频率抽样法可以控制阻带衰减，但是对</a:t>
            </a:r>
            <a:r>
              <a:rPr lang="zh-CN" altLang="en-US" dirty="0">
                <a:solidFill>
                  <a:srgbClr val="C00000"/>
                </a:solidFill>
              </a:rPr>
              <a:t>通带波纹则不易控制</a:t>
            </a:r>
            <a:r>
              <a:rPr lang="zh-CN" altLang="en-US" dirty="0"/>
              <a:t>，且</a:t>
            </a:r>
            <a:r>
              <a:rPr lang="zh-CN" altLang="en-US" dirty="0">
                <a:solidFill>
                  <a:srgbClr val="0000FF"/>
                </a:solidFill>
              </a:rPr>
              <a:t>不能分别控制通带、阻带波纹</a:t>
            </a:r>
            <a:r>
              <a:rPr lang="zh-CN" altLang="en-US" dirty="0"/>
              <a:t>（衰减）。</a:t>
            </a:r>
            <a:endParaRPr lang="en-US" altLang="zh-CN" dirty="0"/>
          </a:p>
          <a:p>
            <a:pPr lvl="1"/>
            <a:r>
              <a:rPr lang="zh-CN" altLang="en-US" dirty="0"/>
              <a:t>和窗函数法一样，在通带、阻带中</a:t>
            </a:r>
            <a:r>
              <a:rPr lang="zh-CN" altLang="en-US" dirty="0">
                <a:solidFill>
                  <a:srgbClr val="C00000"/>
                </a:solidFill>
              </a:rPr>
              <a:t>靠近过渡带处的肩峰</a:t>
            </a:r>
            <a:r>
              <a:rPr lang="en-US" altLang="zh-CN" dirty="0">
                <a:solidFill>
                  <a:srgbClr val="C00000"/>
                </a:solidFill>
              </a:rPr>
              <a:t>/</a:t>
            </a:r>
            <a:r>
              <a:rPr lang="zh-CN" altLang="en-US" dirty="0">
                <a:solidFill>
                  <a:srgbClr val="C00000"/>
                </a:solidFill>
              </a:rPr>
              <a:t>过冲波纹较大</a:t>
            </a:r>
            <a:r>
              <a:rPr lang="zh-CN" altLang="en-US" dirty="0"/>
              <a:t>，在通带、阻带的其他频率处，离跳变边界越远，波纹越小，若跳变边沿处衰减满足要求，则在其他频率处会有富裕，造成资源浪费。增设过渡带抽样值只使肩峰减小一些，仍不能使误差在通带，阻带中有均匀的起伏波动。</a:t>
            </a:r>
            <a:endParaRPr lang="en-US" altLang="zh-CN" dirty="0"/>
          </a:p>
        </p:txBody>
      </p:sp>
      <p:sp>
        <p:nvSpPr>
          <p:cNvPr id="4" name="灯片编号占位符 3">
            <a:extLst>
              <a:ext uri="{FF2B5EF4-FFF2-40B4-BE49-F238E27FC236}">
                <a16:creationId xmlns:a16="http://schemas.microsoft.com/office/drawing/2014/main" id="{4CBD5534-3725-4B97-8645-1A93A4DC19BE}"/>
              </a:ext>
            </a:extLst>
          </p:cNvPr>
          <p:cNvSpPr>
            <a:spLocks noGrp="1"/>
          </p:cNvSpPr>
          <p:nvPr>
            <p:ph type="sldNum" sz="quarter" idx="12"/>
          </p:nvPr>
        </p:nvSpPr>
        <p:spPr/>
        <p:txBody>
          <a:bodyPr/>
          <a:lstStyle/>
          <a:p>
            <a:pPr>
              <a:defRPr/>
            </a:pPr>
            <a:fld id="{BBAC5825-1D12-4EE6-8F09-D4CDC8CB2D43}" type="slidenum">
              <a:rPr lang="en-US" altLang="zh-CN" smtClean="0"/>
              <a:pPr>
                <a:defRPr/>
              </a:pPr>
              <a:t>41</a:t>
            </a:fld>
            <a:endParaRPr lang="en-US" altLang="zh-CN" dirty="0"/>
          </a:p>
        </p:txBody>
      </p:sp>
    </p:spTree>
    <p:extLst>
      <p:ext uri="{BB962C8B-B14F-4D97-AF65-F5344CB8AC3E}">
        <p14:creationId xmlns:p14="http://schemas.microsoft.com/office/powerpoint/2010/main" val="1212720038"/>
      </p:ext>
    </p:extLst>
  </p:cSld>
  <p:clrMapOvr>
    <a:masterClrMapping/>
  </p:clrMapOvr>
  <p:transition spd="med">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40CDF6-8345-4D96-BD91-3C9C05DEB049}"/>
              </a:ext>
            </a:extLst>
          </p:cNvPr>
          <p:cNvSpPr>
            <a:spLocks noGrp="1"/>
          </p:cNvSpPr>
          <p:nvPr>
            <p:ph type="title"/>
          </p:nvPr>
        </p:nvSpPr>
        <p:spPr/>
        <p:txBody>
          <a:bodyPr/>
          <a:lstStyle/>
          <a:p>
            <a:r>
              <a:rPr lang="en-US" altLang="zh-CN" dirty="0"/>
              <a:t>FIR</a:t>
            </a:r>
            <a:r>
              <a:rPr lang="zh-CN" altLang="en-US" dirty="0"/>
              <a:t>滤波器设计</a:t>
            </a:r>
            <a:r>
              <a:rPr lang="en-US" altLang="zh-CN" dirty="0"/>
              <a:t>-</a:t>
            </a:r>
            <a:r>
              <a:rPr lang="zh-CN" altLang="en-US" dirty="0"/>
              <a:t>最优化设计</a:t>
            </a:r>
          </a:p>
        </p:txBody>
      </p:sp>
      <p:sp>
        <p:nvSpPr>
          <p:cNvPr id="3" name="内容占位符 2">
            <a:extLst>
              <a:ext uri="{FF2B5EF4-FFF2-40B4-BE49-F238E27FC236}">
                <a16:creationId xmlns:a16="http://schemas.microsoft.com/office/drawing/2014/main" id="{5FB9426F-6AA2-4C4F-BA47-9D38ED0C641E}"/>
              </a:ext>
            </a:extLst>
          </p:cNvPr>
          <p:cNvSpPr>
            <a:spLocks noGrp="1"/>
          </p:cNvSpPr>
          <p:nvPr>
            <p:ph idx="1"/>
          </p:nvPr>
        </p:nvSpPr>
        <p:spPr/>
        <p:txBody>
          <a:bodyPr/>
          <a:lstStyle/>
          <a:p>
            <a:r>
              <a:rPr lang="zh-CN" altLang="en-US" dirty="0"/>
              <a:t>所有可能的变量均进行优化，通带阻带可分别控制</a:t>
            </a:r>
            <a:endParaRPr lang="en-US" altLang="zh-CN" dirty="0"/>
          </a:p>
          <a:p>
            <a:r>
              <a:rPr lang="zh-CN" altLang="en-US" dirty="0">
                <a:solidFill>
                  <a:srgbClr val="FF0000"/>
                </a:solidFill>
              </a:rPr>
              <a:t>均方误差</a:t>
            </a:r>
            <a:r>
              <a:rPr lang="en-US" altLang="zh-CN" dirty="0">
                <a:solidFill>
                  <a:srgbClr val="FF0000"/>
                </a:solidFill>
              </a:rPr>
              <a:t>,</a:t>
            </a:r>
            <a:r>
              <a:rPr lang="zh-CN" altLang="en-US" dirty="0">
                <a:solidFill>
                  <a:srgbClr val="FF0000"/>
                </a:solidFill>
              </a:rPr>
              <a:t>最大误差最小化原则</a:t>
            </a:r>
            <a:endParaRPr lang="en-US" altLang="zh-CN" dirty="0">
              <a:solidFill>
                <a:srgbClr val="FF0000"/>
              </a:solidFill>
            </a:endParaRPr>
          </a:p>
          <a:p>
            <a:r>
              <a:rPr lang="zh-CN" altLang="en-US" dirty="0"/>
              <a:t>线性相位滤波器幅度特性</a:t>
            </a:r>
            <a:endParaRPr lang="en-US" altLang="zh-CN" dirty="0"/>
          </a:p>
          <a:p>
            <a:pPr marL="358775" lvl="1" indent="0">
              <a:buNone/>
            </a:pPr>
            <a:endParaRPr lang="en-US" altLang="zh-CN" dirty="0"/>
          </a:p>
          <a:p>
            <a:endParaRPr lang="en-US" altLang="zh-CN" dirty="0"/>
          </a:p>
          <a:p>
            <a:r>
              <a:rPr lang="zh-CN" altLang="en-US" dirty="0"/>
              <a:t>误差函数加权</a:t>
            </a:r>
            <a:endParaRPr lang="en-US" altLang="zh-CN" dirty="0"/>
          </a:p>
          <a:p>
            <a:pPr lvl="1"/>
            <a:r>
              <a:rPr lang="zh-CN" altLang="en-US" dirty="0"/>
              <a:t>通带和阻带误差性能的要求不一样，为了统一使用最大误差最小化准则，采用</a:t>
            </a:r>
            <a:r>
              <a:rPr lang="zh-CN" altLang="en-US" dirty="0">
                <a:solidFill>
                  <a:srgbClr val="0000FF"/>
                </a:solidFill>
              </a:rPr>
              <a:t>误差函数加权</a:t>
            </a:r>
            <a:r>
              <a:rPr lang="zh-CN" altLang="en-US" dirty="0"/>
              <a:t>的办法，使得不同频段的加权误差最大值是相等的。</a:t>
            </a:r>
            <a:endParaRPr lang="en-US" altLang="zh-CN" dirty="0"/>
          </a:p>
          <a:p>
            <a:pPr marL="358775" lvl="1" indent="0">
              <a:buNone/>
            </a:pPr>
            <a:endParaRPr lang="zh-CN" altLang="en-US" dirty="0"/>
          </a:p>
        </p:txBody>
      </p:sp>
      <p:sp>
        <p:nvSpPr>
          <p:cNvPr id="4" name="灯片编号占位符 3">
            <a:extLst>
              <a:ext uri="{FF2B5EF4-FFF2-40B4-BE49-F238E27FC236}">
                <a16:creationId xmlns:a16="http://schemas.microsoft.com/office/drawing/2014/main" id="{31F7EC98-2E34-4C4A-9DB1-699B568B1B8F}"/>
              </a:ext>
            </a:extLst>
          </p:cNvPr>
          <p:cNvSpPr>
            <a:spLocks noGrp="1"/>
          </p:cNvSpPr>
          <p:nvPr>
            <p:ph type="sldNum" sz="quarter" idx="12"/>
          </p:nvPr>
        </p:nvSpPr>
        <p:spPr/>
        <p:txBody>
          <a:bodyPr/>
          <a:lstStyle/>
          <a:p>
            <a:pPr>
              <a:defRPr/>
            </a:pPr>
            <a:fld id="{BBAC5825-1D12-4EE6-8F09-D4CDC8CB2D43}" type="slidenum">
              <a:rPr lang="en-US" altLang="zh-CN" smtClean="0"/>
              <a:pPr>
                <a:defRPr/>
              </a:pPr>
              <a:t>42</a:t>
            </a:fld>
            <a:endParaRPr lang="en-US" altLang="zh-CN" dirty="0"/>
          </a:p>
        </p:txBody>
      </p:sp>
      <p:graphicFrame>
        <p:nvGraphicFramePr>
          <p:cNvPr id="5" name="对象 4">
            <a:extLst>
              <a:ext uri="{FF2B5EF4-FFF2-40B4-BE49-F238E27FC236}">
                <a16:creationId xmlns:a16="http://schemas.microsoft.com/office/drawing/2014/main" id="{BE912F59-2EAC-4440-A94D-DB918CF136B1}"/>
              </a:ext>
            </a:extLst>
          </p:cNvPr>
          <p:cNvGraphicFramePr>
            <a:graphicFrameLocks noChangeAspect="1"/>
          </p:cNvGraphicFramePr>
          <p:nvPr>
            <p:extLst>
              <p:ext uri="{D42A27DB-BD31-4B8C-83A1-F6EECF244321}">
                <p14:modId xmlns:p14="http://schemas.microsoft.com/office/powerpoint/2010/main" val="4225040554"/>
              </p:ext>
            </p:extLst>
          </p:nvPr>
        </p:nvGraphicFramePr>
        <p:xfrm>
          <a:off x="1949450" y="2792076"/>
          <a:ext cx="3462474" cy="636923"/>
        </p:xfrm>
        <a:graphic>
          <a:graphicData uri="http://schemas.openxmlformats.org/presentationml/2006/ole">
            <mc:AlternateContent xmlns:mc="http://schemas.openxmlformats.org/markup-compatibility/2006">
              <mc:Choice xmlns:v="urn:schemas-microsoft-com:vml" Requires="v">
                <p:oleObj spid="_x0000_s165987" name="AxMath" r:id="rId3" imgW="1285560" imgH="235800" progId="Equation.AxMath">
                  <p:embed/>
                </p:oleObj>
              </mc:Choice>
              <mc:Fallback>
                <p:oleObj name="AxMath" r:id="rId3" imgW="1285560" imgH="235800" progId="Equation.AxMath">
                  <p:embed/>
                  <p:pic>
                    <p:nvPicPr>
                      <p:cNvPr id="0" name=""/>
                      <p:cNvPicPr/>
                      <p:nvPr/>
                    </p:nvPicPr>
                    <p:blipFill>
                      <a:blip r:embed="rId4"/>
                      <a:stretch>
                        <a:fillRect/>
                      </a:stretch>
                    </p:blipFill>
                    <p:spPr>
                      <a:xfrm>
                        <a:off x="1949450" y="2792076"/>
                        <a:ext cx="3462474" cy="636923"/>
                      </a:xfrm>
                      <a:prstGeom prst="rect">
                        <a:avLst/>
                      </a:prstGeom>
                    </p:spPr>
                  </p:pic>
                </p:oleObj>
              </mc:Fallback>
            </mc:AlternateContent>
          </a:graphicData>
        </a:graphic>
      </p:graphicFrame>
      <p:pic>
        <p:nvPicPr>
          <p:cNvPr id="15" name="图片 14">
            <a:extLst>
              <a:ext uri="{FF2B5EF4-FFF2-40B4-BE49-F238E27FC236}">
                <a16:creationId xmlns:a16="http://schemas.microsoft.com/office/drawing/2014/main" id="{11CB55B5-ABF4-49F9-A105-0604053E12D0}"/>
              </a:ext>
            </a:extLst>
          </p:cNvPr>
          <p:cNvPicPr>
            <a:picLocks noChangeAspect="1"/>
          </p:cNvPicPr>
          <p:nvPr/>
        </p:nvPicPr>
        <p:blipFill>
          <a:blip r:embed="rId5"/>
          <a:stretch>
            <a:fillRect/>
          </a:stretch>
        </p:blipFill>
        <p:spPr>
          <a:xfrm>
            <a:off x="6204011" y="1832149"/>
            <a:ext cx="4467613" cy="2310664"/>
          </a:xfrm>
          <a:prstGeom prst="rect">
            <a:avLst/>
          </a:prstGeom>
        </p:spPr>
      </p:pic>
      <p:graphicFrame>
        <p:nvGraphicFramePr>
          <p:cNvPr id="6" name="对象 5">
            <a:extLst>
              <a:ext uri="{FF2B5EF4-FFF2-40B4-BE49-F238E27FC236}">
                <a16:creationId xmlns:a16="http://schemas.microsoft.com/office/drawing/2014/main" id="{4B7D416C-E441-46FB-9842-60BDC1458E9E}"/>
              </a:ext>
            </a:extLst>
          </p:cNvPr>
          <p:cNvGraphicFramePr>
            <a:graphicFrameLocks noChangeAspect="1"/>
          </p:cNvGraphicFramePr>
          <p:nvPr>
            <p:extLst>
              <p:ext uri="{D42A27DB-BD31-4B8C-83A1-F6EECF244321}">
                <p14:modId xmlns:p14="http://schemas.microsoft.com/office/powerpoint/2010/main" val="1525122960"/>
              </p:ext>
            </p:extLst>
          </p:nvPr>
        </p:nvGraphicFramePr>
        <p:xfrm>
          <a:off x="1343472" y="5085184"/>
          <a:ext cx="3129899" cy="1509383"/>
        </p:xfrm>
        <a:graphic>
          <a:graphicData uri="http://schemas.openxmlformats.org/presentationml/2006/ole">
            <mc:AlternateContent xmlns:mc="http://schemas.openxmlformats.org/markup-compatibility/2006">
              <mc:Choice xmlns:v="urn:schemas-microsoft-com:vml" Requires="v">
                <p:oleObj spid="_x0000_s165988" name="AxMath" r:id="rId6" imgW="2193120" imgH="1054080" progId="Equation.AxMath">
                  <p:embed/>
                </p:oleObj>
              </mc:Choice>
              <mc:Fallback>
                <p:oleObj name="AxMath" r:id="rId6" imgW="2193120" imgH="1054080" progId="Equation.AxMath">
                  <p:embed/>
                  <p:pic>
                    <p:nvPicPr>
                      <p:cNvPr id="0" name=""/>
                      <p:cNvPicPr/>
                      <p:nvPr/>
                    </p:nvPicPr>
                    <p:blipFill>
                      <a:blip r:embed="rId7"/>
                      <a:stretch>
                        <a:fillRect/>
                      </a:stretch>
                    </p:blipFill>
                    <p:spPr>
                      <a:xfrm>
                        <a:off x="1343472" y="5085184"/>
                        <a:ext cx="3129899" cy="1509383"/>
                      </a:xfrm>
                      <a:prstGeom prst="rect">
                        <a:avLst/>
                      </a:prstGeom>
                    </p:spPr>
                  </p:pic>
                </p:oleObj>
              </mc:Fallback>
            </mc:AlternateContent>
          </a:graphicData>
        </a:graphic>
      </p:graphicFrame>
      <p:cxnSp>
        <p:nvCxnSpPr>
          <p:cNvPr id="8" name="直接箭头连接符 7">
            <a:extLst>
              <a:ext uri="{FF2B5EF4-FFF2-40B4-BE49-F238E27FC236}">
                <a16:creationId xmlns:a16="http://schemas.microsoft.com/office/drawing/2014/main" id="{962CBFE7-1A5A-422D-921D-696CF8D43081}"/>
              </a:ext>
            </a:extLst>
          </p:cNvPr>
          <p:cNvCxnSpPr/>
          <p:nvPr/>
        </p:nvCxnSpPr>
        <p:spPr bwMode="auto">
          <a:xfrm>
            <a:off x="4835860" y="5634328"/>
            <a:ext cx="1368152" cy="0"/>
          </a:xfrm>
          <a:prstGeom prst="straightConnector1">
            <a:avLst/>
          </a:prstGeom>
          <a:noFill/>
          <a:ln w="9525" cap="flat" cmpd="sng" algn="ctr">
            <a:solidFill>
              <a:schemeClr val="tx1"/>
            </a:solidFill>
            <a:prstDash val="solid"/>
            <a:round/>
            <a:headEnd type="none" w="med" len="med"/>
            <a:tailEnd type="triangle"/>
          </a:ln>
          <a:effectLst/>
        </p:spPr>
      </p:cxnSp>
      <p:graphicFrame>
        <p:nvGraphicFramePr>
          <p:cNvPr id="9" name="对象 8">
            <a:extLst>
              <a:ext uri="{FF2B5EF4-FFF2-40B4-BE49-F238E27FC236}">
                <a16:creationId xmlns:a16="http://schemas.microsoft.com/office/drawing/2014/main" id="{56846C4A-8D6F-4C42-86B8-2FB84F0F2AFE}"/>
              </a:ext>
            </a:extLst>
          </p:cNvPr>
          <p:cNvGraphicFramePr>
            <a:graphicFrameLocks noChangeAspect="1"/>
          </p:cNvGraphicFramePr>
          <p:nvPr>
            <p:extLst>
              <p:ext uri="{D42A27DB-BD31-4B8C-83A1-F6EECF244321}">
                <p14:modId xmlns:p14="http://schemas.microsoft.com/office/powerpoint/2010/main" val="311853946"/>
              </p:ext>
            </p:extLst>
          </p:nvPr>
        </p:nvGraphicFramePr>
        <p:xfrm>
          <a:off x="6324886" y="5010242"/>
          <a:ext cx="4392613" cy="1584325"/>
        </p:xfrm>
        <a:graphic>
          <a:graphicData uri="http://schemas.openxmlformats.org/presentationml/2006/ole">
            <mc:AlternateContent xmlns:mc="http://schemas.openxmlformats.org/markup-compatibility/2006">
              <mc:Choice xmlns:v="urn:schemas-microsoft-com:vml" Requires="v">
                <p:oleObj spid="_x0000_s165989" name="AxMath" r:id="rId8" imgW="1777320" imgH="641520" progId="Equation.AxMath">
                  <p:embed/>
                </p:oleObj>
              </mc:Choice>
              <mc:Fallback>
                <p:oleObj name="AxMath" r:id="rId8" imgW="1777320" imgH="641520" progId="Equation.AxMath">
                  <p:embed/>
                  <p:pic>
                    <p:nvPicPr>
                      <p:cNvPr id="0" name=""/>
                      <p:cNvPicPr/>
                      <p:nvPr/>
                    </p:nvPicPr>
                    <p:blipFill>
                      <a:blip r:embed="rId9"/>
                      <a:stretch>
                        <a:fillRect/>
                      </a:stretch>
                    </p:blipFill>
                    <p:spPr>
                      <a:xfrm>
                        <a:off x="6324886" y="5010242"/>
                        <a:ext cx="4392613" cy="1584325"/>
                      </a:xfrm>
                      <a:prstGeom prst="rect">
                        <a:avLst/>
                      </a:prstGeom>
                    </p:spPr>
                  </p:pic>
                </p:oleObj>
              </mc:Fallback>
            </mc:AlternateContent>
          </a:graphicData>
        </a:graphic>
      </p:graphicFrame>
    </p:spTree>
    <p:extLst>
      <p:ext uri="{BB962C8B-B14F-4D97-AF65-F5344CB8AC3E}">
        <p14:creationId xmlns:p14="http://schemas.microsoft.com/office/powerpoint/2010/main" val="3470548428"/>
      </p:ext>
    </p:extLst>
  </p:cSld>
  <p:clrMapOvr>
    <a:masterClrMapping/>
  </p:clrMapOvr>
  <p:transition spd="med">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B91179-1492-498A-B9F9-6B669F853684}"/>
              </a:ext>
            </a:extLst>
          </p:cNvPr>
          <p:cNvSpPr>
            <a:spLocks noGrp="1"/>
          </p:cNvSpPr>
          <p:nvPr>
            <p:ph type="title"/>
          </p:nvPr>
        </p:nvSpPr>
        <p:spPr/>
        <p:txBody>
          <a:bodyPr/>
          <a:lstStyle/>
          <a:p>
            <a:r>
              <a:rPr lang="en-US" altLang="zh-CN" dirty="0"/>
              <a:t>FIR</a:t>
            </a:r>
            <a:r>
              <a:rPr lang="zh-CN" altLang="en-US" dirty="0"/>
              <a:t>滤波器最优化设计</a:t>
            </a:r>
          </a:p>
        </p:txBody>
      </p:sp>
      <p:sp>
        <p:nvSpPr>
          <p:cNvPr id="3" name="内容占位符 2">
            <a:extLst>
              <a:ext uri="{FF2B5EF4-FFF2-40B4-BE49-F238E27FC236}">
                <a16:creationId xmlns:a16="http://schemas.microsoft.com/office/drawing/2014/main" id="{F1806063-BF2E-4D6D-8366-0F22AE265FF1}"/>
              </a:ext>
            </a:extLst>
          </p:cNvPr>
          <p:cNvSpPr>
            <a:spLocks noGrp="1"/>
          </p:cNvSpPr>
          <p:nvPr>
            <p:ph idx="1"/>
          </p:nvPr>
        </p:nvSpPr>
        <p:spPr>
          <a:ln>
            <a:solidFill>
              <a:schemeClr val="accent1"/>
            </a:solidFill>
          </a:ln>
        </p:spPr>
        <p:txBody>
          <a:bodyPr/>
          <a:lstStyle/>
          <a:p>
            <a:r>
              <a:rPr lang="zh-CN" altLang="en-US" dirty="0">
                <a:highlight>
                  <a:srgbClr val="C0C0C0"/>
                </a:highlight>
              </a:rPr>
              <a:t>交错定理</a:t>
            </a:r>
            <a:endParaRPr lang="en-US" altLang="zh-CN" dirty="0">
              <a:highlight>
                <a:srgbClr val="C0C0C0"/>
              </a:highlight>
            </a:endParaRPr>
          </a:p>
          <a:p>
            <a:pPr lvl="1">
              <a:spcBef>
                <a:spcPct val="20000"/>
              </a:spcBef>
            </a:pPr>
            <a:r>
              <a:rPr lang="zh-CN" altLang="en-US" dirty="0">
                <a:highlight>
                  <a:srgbClr val="C0C0C0"/>
                </a:highlight>
              </a:rPr>
              <a:t>若</a:t>
            </a:r>
            <a:r>
              <a:rPr lang="en-US" altLang="zh-CN" b="0" i="1" dirty="0">
                <a:highlight>
                  <a:srgbClr val="C0C0C0"/>
                </a:highlight>
              </a:rPr>
              <a:t>P</a:t>
            </a:r>
            <a:r>
              <a:rPr lang="en-US" altLang="zh-CN" b="0" dirty="0">
                <a:highlight>
                  <a:srgbClr val="C0C0C0"/>
                </a:highlight>
              </a:rPr>
              <a:t>(</a:t>
            </a:r>
            <a:r>
              <a:rPr lang="el-GR" altLang="zh-CN" b="0" i="1" dirty="0">
                <a:highlight>
                  <a:srgbClr val="C0C0C0"/>
                </a:highlight>
              </a:rPr>
              <a:t>ω</a:t>
            </a:r>
            <a:r>
              <a:rPr lang="en-US" altLang="zh-CN" b="0" dirty="0">
                <a:highlight>
                  <a:srgbClr val="C0C0C0"/>
                </a:highlight>
              </a:rPr>
              <a:t>)</a:t>
            </a:r>
            <a:r>
              <a:rPr lang="zh-CN" altLang="en-US" dirty="0">
                <a:highlight>
                  <a:srgbClr val="C0C0C0"/>
                </a:highlight>
              </a:rPr>
              <a:t>是 </a:t>
            </a:r>
            <a:r>
              <a:rPr lang="en-US" altLang="zh-CN" b="0" i="1" dirty="0">
                <a:highlight>
                  <a:srgbClr val="C0C0C0"/>
                </a:highlight>
              </a:rPr>
              <a:t>r</a:t>
            </a:r>
            <a:r>
              <a:rPr lang="en-US" altLang="zh-CN" dirty="0">
                <a:highlight>
                  <a:srgbClr val="C0C0C0"/>
                </a:highlight>
              </a:rPr>
              <a:t> </a:t>
            </a:r>
            <a:r>
              <a:rPr lang="zh-CN" altLang="en-US" dirty="0">
                <a:highlight>
                  <a:srgbClr val="C0C0C0"/>
                </a:highlight>
              </a:rPr>
              <a:t>个余弦函数的线性组合，</a:t>
            </a:r>
            <a:r>
              <a:rPr lang="en-US" altLang="zh-CN" b="0" dirty="0">
                <a:highlight>
                  <a:srgbClr val="C0C0C0"/>
                </a:highlight>
              </a:rPr>
              <a:t>A</a:t>
            </a:r>
            <a:r>
              <a:rPr lang="zh-CN" altLang="en-US" dirty="0">
                <a:highlight>
                  <a:srgbClr val="C0C0C0"/>
                </a:highlight>
              </a:rPr>
              <a:t>是 </a:t>
            </a:r>
            <a:r>
              <a:rPr lang="en-US" altLang="zh-CN" b="0" dirty="0">
                <a:highlight>
                  <a:srgbClr val="C0C0C0"/>
                </a:highlight>
              </a:rPr>
              <a:t>[0, </a:t>
            </a:r>
            <a:r>
              <a:rPr lang="el-GR" altLang="zh-CN" b="0" i="1" dirty="0">
                <a:highlight>
                  <a:srgbClr val="C0C0C0"/>
                </a:highlight>
              </a:rPr>
              <a:t>π</a:t>
            </a:r>
            <a:r>
              <a:rPr lang="en-US" altLang="zh-CN" b="0" dirty="0">
                <a:highlight>
                  <a:srgbClr val="C0C0C0"/>
                </a:highlight>
              </a:rPr>
              <a:t>]</a:t>
            </a:r>
            <a:r>
              <a:rPr lang="zh-CN" altLang="en-US" b="0" dirty="0">
                <a:highlight>
                  <a:srgbClr val="C0C0C0"/>
                </a:highlight>
              </a:rPr>
              <a:t> </a:t>
            </a:r>
            <a:r>
              <a:rPr lang="zh-CN" altLang="en-US" dirty="0">
                <a:highlight>
                  <a:srgbClr val="C0C0C0"/>
                </a:highlight>
              </a:rPr>
              <a:t>内的一个闭区间（包括各通带和阻带，但</a:t>
            </a:r>
            <a:r>
              <a:rPr lang="zh-CN" altLang="en-US" dirty="0">
                <a:solidFill>
                  <a:srgbClr val="0000FF"/>
                </a:solidFill>
                <a:highlight>
                  <a:srgbClr val="C0C0C0"/>
                </a:highlight>
              </a:rPr>
              <a:t>不包括过渡带</a:t>
            </a:r>
            <a:r>
              <a:rPr lang="zh-CN" altLang="en-US" dirty="0">
                <a:highlight>
                  <a:srgbClr val="C0C0C0"/>
                </a:highlight>
              </a:rPr>
              <a:t>），</a:t>
            </a:r>
            <a:r>
              <a:rPr lang="en-US" altLang="zh-CN" b="0" i="1" dirty="0">
                <a:highlight>
                  <a:srgbClr val="C0C0C0"/>
                </a:highlight>
              </a:rPr>
              <a:t>P</a:t>
            </a:r>
            <a:r>
              <a:rPr lang="en-US" altLang="zh-CN" b="0" dirty="0">
                <a:highlight>
                  <a:srgbClr val="C0C0C0"/>
                </a:highlight>
              </a:rPr>
              <a:t>(</a:t>
            </a:r>
            <a:r>
              <a:rPr lang="el-GR" altLang="zh-CN" b="0" i="1" dirty="0">
                <a:highlight>
                  <a:srgbClr val="C0C0C0"/>
                </a:highlight>
              </a:rPr>
              <a:t>ω</a:t>
            </a:r>
            <a:r>
              <a:rPr lang="en-US" altLang="zh-CN" b="0" dirty="0">
                <a:highlight>
                  <a:srgbClr val="C0C0C0"/>
                </a:highlight>
              </a:rPr>
              <a:t>)</a:t>
            </a:r>
            <a:r>
              <a:rPr lang="zh-CN" altLang="en-US" dirty="0">
                <a:highlight>
                  <a:srgbClr val="C0C0C0"/>
                </a:highlight>
              </a:rPr>
              <a:t>是 </a:t>
            </a:r>
            <a:r>
              <a:rPr lang="en-US" altLang="zh-CN" b="0" i="1" dirty="0" err="1">
                <a:highlight>
                  <a:srgbClr val="C0C0C0"/>
                </a:highlight>
              </a:rPr>
              <a:t>Ĥ</a:t>
            </a:r>
            <a:r>
              <a:rPr lang="en-US" altLang="zh-CN" b="0" i="1" baseline="-25000" dirty="0" err="1">
                <a:highlight>
                  <a:srgbClr val="C0C0C0"/>
                </a:highlight>
              </a:rPr>
              <a:t>d</a:t>
            </a:r>
            <a:r>
              <a:rPr lang="en-US" altLang="zh-CN" b="0" i="1" baseline="-25000" dirty="0">
                <a:highlight>
                  <a:srgbClr val="C0C0C0"/>
                </a:highlight>
              </a:rPr>
              <a:t> </a:t>
            </a:r>
            <a:r>
              <a:rPr lang="en-US" altLang="zh-CN" b="0" dirty="0">
                <a:highlight>
                  <a:srgbClr val="C0C0C0"/>
                </a:highlight>
              </a:rPr>
              <a:t>(</a:t>
            </a:r>
            <a:r>
              <a:rPr lang="el-GR" altLang="zh-CN" b="0" i="1" dirty="0">
                <a:highlight>
                  <a:srgbClr val="C0C0C0"/>
                </a:highlight>
              </a:rPr>
              <a:t>ω</a:t>
            </a:r>
            <a:r>
              <a:rPr lang="en-US" altLang="zh-CN" b="0" dirty="0">
                <a:highlight>
                  <a:srgbClr val="C0C0C0"/>
                </a:highlight>
              </a:rPr>
              <a:t>)</a:t>
            </a:r>
            <a:r>
              <a:rPr lang="zh-CN" altLang="en-US" dirty="0">
                <a:highlight>
                  <a:srgbClr val="C0C0C0"/>
                </a:highlight>
              </a:rPr>
              <a:t> 的</a:t>
            </a:r>
            <a:r>
              <a:rPr lang="en-US" altLang="zh-CN" b="0" dirty="0">
                <a:highlight>
                  <a:srgbClr val="C0C0C0"/>
                </a:highlight>
              </a:rPr>
              <a:t>Chebyshev</a:t>
            </a:r>
            <a:r>
              <a:rPr lang="zh-CN" altLang="en-US" dirty="0">
                <a:highlight>
                  <a:srgbClr val="C0C0C0"/>
                </a:highlight>
              </a:rPr>
              <a:t>逼近的充要条件是：加权逼近误差函数</a:t>
            </a:r>
            <a:r>
              <a:rPr lang="en-US" altLang="zh-CN" b="0" i="1" dirty="0">
                <a:highlight>
                  <a:srgbClr val="C0C0C0"/>
                </a:highlight>
              </a:rPr>
              <a:t>E</a:t>
            </a:r>
            <a:r>
              <a:rPr lang="en-US" altLang="zh-CN" b="0" dirty="0">
                <a:highlight>
                  <a:srgbClr val="C0C0C0"/>
                </a:highlight>
              </a:rPr>
              <a:t>(</a:t>
            </a:r>
            <a:r>
              <a:rPr lang="el-GR" altLang="zh-CN" b="0" i="1" dirty="0">
                <a:highlight>
                  <a:srgbClr val="C0C0C0"/>
                </a:highlight>
              </a:rPr>
              <a:t>ω</a:t>
            </a:r>
            <a:r>
              <a:rPr lang="en-US" altLang="zh-CN" b="0" dirty="0">
                <a:highlight>
                  <a:srgbClr val="C0C0C0"/>
                </a:highlight>
              </a:rPr>
              <a:t>)</a:t>
            </a:r>
            <a:r>
              <a:rPr lang="en-US" altLang="zh-CN" dirty="0">
                <a:highlight>
                  <a:srgbClr val="C0C0C0"/>
                </a:highlight>
              </a:rPr>
              <a:t> </a:t>
            </a:r>
            <a:r>
              <a:rPr lang="zh-CN" altLang="en-US" dirty="0">
                <a:highlight>
                  <a:srgbClr val="C0C0C0"/>
                </a:highlight>
              </a:rPr>
              <a:t>在</a:t>
            </a:r>
            <a:r>
              <a:rPr lang="el-GR" altLang="zh-CN" b="0" i="1" dirty="0">
                <a:highlight>
                  <a:srgbClr val="C0C0C0"/>
                </a:highlight>
              </a:rPr>
              <a:t>ω</a:t>
            </a:r>
            <a:r>
              <a:rPr lang="zh-CN" altLang="en-US" b="0" dirty="0">
                <a:highlight>
                  <a:srgbClr val="C0C0C0"/>
                </a:highlight>
                <a:latin typeface="+mn-lt"/>
              </a:rPr>
              <a:t>∈</a:t>
            </a:r>
            <a:r>
              <a:rPr lang="en-US" altLang="zh-CN" b="0" dirty="0">
                <a:highlight>
                  <a:srgbClr val="C0C0C0"/>
                </a:highlight>
              </a:rPr>
              <a:t>A</a:t>
            </a:r>
            <a:r>
              <a:rPr lang="zh-CN" altLang="en-US" dirty="0">
                <a:highlight>
                  <a:srgbClr val="C0C0C0"/>
                </a:highlight>
              </a:rPr>
              <a:t>中，至少有 </a:t>
            </a:r>
            <a:r>
              <a:rPr lang="en-US" altLang="zh-CN" b="0" dirty="0">
                <a:highlight>
                  <a:srgbClr val="C0C0C0"/>
                </a:highlight>
              </a:rPr>
              <a:t>(</a:t>
            </a:r>
            <a:r>
              <a:rPr lang="en-US" altLang="zh-CN" b="0" i="1" dirty="0">
                <a:highlight>
                  <a:srgbClr val="C0C0C0"/>
                </a:highlight>
              </a:rPr>
              <a:t>r+</a:t>
            </a:r>
            <a:r>
              <a:rPr lang="en-US" altLang="zh-CN" b="0" dirty="0">
                <a:highlight>
                  <a:srgbClr val="C0C0C0"/>
                </a:highlight>
              </a:rPr>
              <a:t>1)</a:t>
            </a:r>
            <a:r>
              <a:rPr lang="zh-CN" altLang="en-US" dirty="0">
                <a:highlight>
                  <a:srgbClr val="C0C0C0"/>
                </a:highlight>
              </a:rPr>
              <a:t>个极值点 </a:t>
            </a:r>
            <a:r>
              <a:rPr lang="el-GR" altLang="zh-CN" b="0" i="1" dirty="0">
                <a:highlight>
                  <a:srgbClr val="C0C0C0"/>
                </a:highlight>
              </a:rPr>
              <a:t>ω</a:t>
            </a:r>
            <a:r>
              <a:rPr lang="en-US" altLang="zh-CN" b="0" baseline="-25000" dirty="0">
                <a:highlight>
                  <a:srgbClr val="C0C0C0"/>
                </a:highlight>
              </a:rPr>
              <a:t>1</a:t>
            </a:r>
            <a:r>
              <a:rPr lang="en-US" altLang="zh-CN" b="0" dirty="0">
                <a:highlight>
                  <a:srgbClr val="C0C0C0"/>
                </a:highlight>
              </a:rPr>
              <a:t> &lt; </a:t>
            </a:r>
            <a:r>
              <a:rPr lang="el-GR" altLang="zh-CN" b="0" i="1" dirty="0">
                <a:highlight>
                  <a:srgbClr val="C0C0C0"/>
                </a:highlight>
              </a:rPr>
              <a:t>ω</a:t>
            </a:r>
            <a:r>
              <a:rPr lang="en-US" altLang="zh-CN" b="0" baseline="-25000" dirty="0">
                <a:highlight>
                  <a:srgbClr val="C0C0C0"/>
                </a:highlight>
              </a:rPr>
              <a:t>2</a:t>
            </a:r>
            <a:r>
              <a:rPr lang="en-US" altLang="zh-CN" b="0" dirty="0">
                <a:highlight>
                  <a:srgbClr val="C0C0C0"/>
                </a:highlight>
              </a:rPr>
              <a:t> &lt; </a:t>
            </a:r>
            <a:r>
              <a:rPr lang="el-GR" altLang="zh-CN" b="0" i="1" dirty="0">
                <a:highlight>
                  <a:srgbClr val="C0C0C0"/>
                </a:highlight>
              </a:rPr>
              <a:t>ω</a:t>
            </a:r>
            <a:r>
              <a:rPr lang="en-US" altLang="zh-CN" b="0" baseline="-25000" dirty="0">
                <a:highlight>
                  <a:srgbClr val="C0C0C0"/>
                </a:highlight>
              </a:rPr>
              <a:t>3</a:t>
            </a:r>
            <a:r>
              <a:rPr lang="en-US" altLang="zh-CN" b="0" i="1" dirty="0">
                <a:highlight>
                  <a:srgbClr val="C0C0C0"/>
                </a:highlight>
              </a:rPr>
              <a:t> </a:t>
            </a:r>
            <a:r>
              <a:rPr lang="en-US" altLang="zh-CN" b="0" dirty="0">
                <a:highlight>
                  <a:srgbClr val="C0C0C0"/>
                </a:highlight>
              </a:rPr>
              <a:t>&lt; … </a:t>
            </a:r>
            <a:r>
              <a:rPr lang="el-GR" altLang="zh-CN" b="0" i="1" dirty="0">
                <a:highlight>
                  <a:srgbClr val="C0C0C0"/>
                </a:highlight>
              </a:rPr>
              <a:t>ω</a:t>
            </a:r>
            <a:r>
              <a:rPr lang="en-US" altLang="zh-CN" b="0" i="1" baseline="-25000" dirty="0">
                <a:highlight>
                  <a:srgbClr val="C0C0C0"/>
                </a:highlight>
              </a:rPr>
              <a:t>r</a:t>
            </a:r>
            <a:r>
              <a:rPr lang="en-US" altLang="zh-CN" b="0" dirty="0">
                <a:highlight>
                  <a:srgbClr val="C0C0C0"/>
                </a:highlight>
              </a:rPr>
              <a:t> &lt; </a:t>
            </a:r>
            <a:r>
              <a:rPr lang="el-GR" altLang="zh-CN" b="0" i="1" dirty="0">
                <a:highlight>
                  <a:srgbClr val="C0C0C0"/>
                </a:highlight>
              </a:rPr>
              <a:t>ω</a:t>
            </a:r>
            <a:r>
              <a:rPr lang="en-US" altLang="zh-CN" b="0" i="1" baseline="-25000" dirty="0">
                <a:highlight>
                  <a:srgbClr val="C0C0C0"/>
                </a:highlight>
              </a:rPr>
              <a:t>r+</a:t>
            </a:r>
            <a:r>
              <a:rPr lang="en-US" altLang="zh-CN" b="0" baseline="-25000" dirty="0">
                <a:highlight>
                  <a:srgbClr val="C0C0C0"/>
                </a:highlight>
              </a:rPr>
              <a:t>1</a:t>
            </a:r>
            <a:r>
              <a:rPr lang="zh-CN" altLang="en-US" dirty="0">
                <a:highlight>
                  <a:srgbClr val="C0C0C0"/>
                </a:highlight>
              </a:rPr>
              <a:t>使 </a:t>
            </a:r>
            <a:r>
              <a:rPr lang="en-US" altLang="zh-CN" b="0" i="1" dirty="0">
                <a:highlight>
                  <a:srgbClr val="C0C0C0"/>
                </a:highlight>
              </a:rPr>
              <a:t>E</a:t>
            </a:r>
            <a:r>
              <a:rPr lang="en-US" altLang="zh-CN" b="0" dirty="0">
                <a:highlight>
                  <a:srgbClr val="C0C0C0"/>
                </a:highlight>
              </a:rPr>
              <a:t>(</a:t>
            </a:r>
            <a:r>
              <a:rPr lang="el-GR" altLang="zh-CN" b="0" i="1" dirty="0">
                <a:highlight>
                  <a:srgbClr val="C0C0C0"/>
                </a:highlight>
              </a:rPr>
              <a:t>ω</a:t>
            </a:r>
            <a:r>
              <a:rPr lang="en-US" altLang="zh-CN" b="0" i="1" baseline="-25000" dirty="0" err="1">
                <a:highlight>
                  <a:srgbClr val="C0C0C0"/>
                </a:highlight>
              </a:rPr>
              <a:t>i</a:t>
            </a:r>
            <a:r>
              <a:rPr lang="en-US" altLang="zh-CN" b="0" dirty="0">
                <a:highlight>
                  <a:srgbClr val="C0C0C0"/>
                </a:highlight>
              </a:rPr>
              <a:t>) = −</a:t>
            </a:r>
            <a:r>
              <a:rPr lang="en-US" altLang="zh-CN" b="0" i="1" dirty="0">
                <a:highlight>
                  <a:srgbClr val="C0C0C0"/>
                </a:highlight>
              </a:rPr>
              <a:t>E</a:t>
            </a:r>
            <a:r>
              <a:rPr lang="en-US" altLang="zh-CN" b="0" dirty="0">
                <a:highlight>
                  <a:srgbClr val="C0C0C0"/>
                </a:highlight>
              </a:rPr>
              <a:t>(</a:t>
            </a:r>
            <a:r>
              <a:rPr lang="el-GR" altLang="zh-CN" b="0" i="1" dirty="0">
                <a:highlight>
                  <a:srgbClr val="C0C0C0"/>
                </a:highlight>
              </a:rPr>
              <a:t>ω</a:t>
            </a:r>
            <a:r>
              <a:rPr lang="en-US" altLang="zh-CN" b="0" i="1" baseline="-25000" dirty="0">
                <a:highlight>
                  <a:srgbClr val="C0C0C0"/>
                </a:highlight>
              </a:rPr>
              <a:t>i</a:t>
            </a:r>
            <a:r>
              <a:rPr lang="en-US" altLang="zh-CN" b="0" baseline="-25000" dirty="0">
                <a:highlight>
                  <a:srgbClr val="C0C0C0"/>
                </a:highlight>
              </a:rPr>
              <a:t>+1</a:t>
            </a:r>
            <a:r>
              <a:rPr lang="en-US" altLang="zh-CN" b="0" dirty="0">
                <a:highlight>
                  <a:srgbClr val="C0C0C0"/>
                </a:highlight>
              </a:rPr>
              <a:t>)       </a:t>
            </a:r>
            <a:r>
              <a:rPr lang="en-US" altLang="zh-CN" b="0" i="1" dirty="0" err="1">
                <a:highlight>
                  <a:srgbClr val="C0C0C0"/>
                </a:highlight>
              </a:rPr>
              <a:t>i</a:t>
            </a:r>
            <a:r>
              <a:rPr lang="en-US" altLang="zh-CN" b="0" dirty="0">
                <a:highlight>
                  <a:srgbClr val="C0C0C0"/>
                </a:highlight>
              </a:rPr>
              <a:t> = 1, 2, …, </a:t>
            </a:r>
            <a:r>
              <a:rPr lang="en-US" altLang="zh-CN" b="0" i="1" dirty="0">
                <a:highlight>
                  <a:srgbClr val="C0C0C0"/>
                </a:highlight>
              </a:rPr>
              <a:t>r</a:t>
            </a:r>
            <a:r>
              <a:rPr lang="zh-CN" altLang="en-US" dirty="0">
                <a:highlight>
                  <a:srgbClr val="C0C0C0"/>
                </a:highlight>
              </a:rPr>
              <a:t>并且 </a:t>
            </a:r>
            <a:r>
              <a:rPr lang="en-US" altLang="zh-CN" b="0" dirty="0">
                <a:highlight>
                  <a:srgbClr val="C0C0C0"/>
                </a:highlight>
              </a:rPr>
              <a:t>|</a:t>
            </a:r>
            <a:r>
              <a:rPr lang="en-US" altLang="zh-CN" b="0" i="1" dirty="0">
                <a:highlight>
                  <a:srgbClr val="C0C0C0"/>
                </a:highlight>
              </a:rPr>
              <a:t>E</a:t>
            </a:r>
            <a:r>
              <a:rPr lang="en-US" altLang="zh-CN" b="0" dirty="0">
                <a:highlight>
                  <a:srgbClr val="C0C0C0"/>
                </a:highlight>
              </a:rPr>
              <a:t>(</a:t>
            </a:r>
            <a:r>
              <a:rPr lang="el-GR" altLang="zh-CN" b="0" i="1" dirty="0">
                <a:highlight>
                  <a:srgbClr val="C0C0C0"/>
                </a:highlight>
              </a:rPr>
              <a:t>ω</a:t>
            </a:r>
            <a:r>
              <a:rPr lang="en-US" altLang="zh-CN" b="0" i="1" baseline="-25000" dirty="0" err="1">
                <a:highlight>
                  <a:srgbClr val="C0C0C0"/>
                </a:highlight>
              </a:rPr>
              <a:t>i</a:t>
            </a:r>
            <a:r>
              <a:rPr lang="en-US" altLang="zh-CN" b="0" dirty="0">
                <a:highlight>
                  <a:srgbClr val="C0C0C0"/>
                </a:highlight>
              </a:rPr>
              <a:t>)| = max</a:t>
            </a:r>
            <a:r>
              <a:rPr lang="el-GR" altLang="zh-CN" b="0" baseline="-25000" dirty="0">
                <a:highlight>
                  <a:srgbClr val="C0C0C0"/>
                </a:highlight>
              </a:rPr>
              <a:t>ω∈</a:t>
            </a:r>
            <a:r>
              <a:rPr lang="en-US" altLang="zh-CN" b="0" baseline="-25000" dirty="0">
                <a:highlight>
                  <a:srgbClr val="C0C0C0"/>
                </a:highlight>
              </a:rPr>
              <a:t>A</a:t>
            </a:r>
            <a:r>
              <a:rPr lang="en-US" altLang="zh-CN" b="0" dirty="0">
                <a:highlight>
                  <a:srgbClr val="C0C0C0"/>
                </a:highlight>
              </a:rPr>
              <a:t>|</a:t>
            </a:r>
            <a:r>
              <a:rPr lang="en-US" altLang="zh-CN" b="0" i="1" dirty="0">
                <a:highlight>
                  <a:srgbClr val="C0C0C0"/>
                </a:highlight>
              </a:rPr>
              <a:t>E</a:t>
            </a:r>
            <a:r>
              <a:rPr lang="en-US" altLang="zh-CN" b="0" dirty="0">
                <a:highlight>
                  <a:srgbClr val="C0C0C0"/>
                </a:highlight>
              </a:rPr>
              <a:t>(</a:t>
            </a:r>
            <a:r>
              <a:rPr lang="el-GR" altLang="zh-CN" b="0" i="1" dirty="0">
                <a:highlight>
                  <a:srgbClr val="C0C0C0"/>
                </a:highlight>
              </a:rPr>
              <a:t>ω</a:t>
            </a:r>
            <a:r>
              <a:rPr lang="en-US" altLang="zh-CN" b="0" dirty="0">
                <a:highlight>
                  <a:srgbClr val="C0C0C0"/>
                </a:highlight>
              </a:rPr>
              <a:t>)|</a:t>
            </a:r>
            <a:endParaRPr lang="en-US" altLang="zh-CN" dirty="0">
              <a:highlight>
                <a:srgbClr val="C0C0C0"/>
              </a:highlight>
            </a:endParaRPr>
          </a:p>
          <a:p>
            <a:r>
              <a:rPr lang="zh-CN" altLang="en-US" dirty="0">
                <a:highlight>
                  <a:srgbClr val="C0C0C0"/>
                </a:highlight>
              </a:rPr>
              <a:t>常用方法，拉格朗日插值法和</a:t>
            </a:r>
            <a:r>
              <a:rPr lang="en-US" altLang="zh-CN" dirty="0">
                <a:highlight>
                  <a:srgbClr val="C0C0C0"/>
                </a:highlight>
              </a:rPr>
              <a:t>Remez</a:t>
            </a:r>
            <a:r>
              <a:rPr lang="zh-CN" altLang="en-US" dirty="0">
                <a:highlight>
                  <a:srgbClr val="C0C0C0"/>
                </a:highlight>
              </a:rPr>
              <a:t>交换法</a:t>
            </a:r>
            <a:endParaRPr lang="en-US" altLang="zh-CN" dirty="0">
              <a:highlight>
                <a:srgbClr val="C0C0C0"/>
              </a:highlight>
            </a:endParaRPr>
          </a:p>
          <a:p>
            <a:pPr lvl="1"/>
            <a:r>
              <a:rPr lang="zh-CN" altLang="en-US" dirty="0">
                <a:highlight>
                  <a:srgbClr val="C0C0C0"/>
                </a:highlight>
              </a:rPr>
              <a:t>考试不考</a:t>
            </a:r>
            <a:r>
              <a:rPr lang="en-US" altLang="zh-CN" dirty="0">
                <a:highlight>
                  <a:srgbClr val="C0C0C0"/>
                </a:highlight>
              </a:rPr>
              <a:t>	</a:t>
            </a:r>
          </a:p>
          <a:p>
            <a:r>
              <a:rPr lang="zh-CN" altLang="en-US" dirty="0"/>
              <a:t>价值很大 </a:t>
            </a:r>
            <a:endParaRPr lang="en-US" altLang="zh-CN" dirty="0"/>
          </a:p>
          <a:p>
            <a:pPr lvl="1"/>
            <a:r>
              <a:rPr lang="zh-CN" altLang="en-US" dirty="0"/>
              <a:t>同样的通带，阻带衰减要求，最优化设计需要的阶数要低很多，这等于降低系统实现复杂度。</a:t>
            </a:r>
          </a:p>
        </p:txBody>
      </p:sp>
      <p:sp>
        <p:nvSpPr>
          <p:cNvPr id="4" name="灯片编号占位符 3">
            <a:extLst>
              <a:ext uri="{FF2B5EF4-FFF2-40B4-BE49-F238E27FC236}">
                <a16:creationId xmlns:a16="http://schemas.microsoft.com/office/drawing/2014/main" id="{4DD5EEE6-AC5D-4EBF-A05B-05CDAA95F5E1}"/>
              </a:ext>
            </a:extLst>
          </p:cNvPr>
          <p:cNvSpPr>
            <a:spLocks noGrp="1"/>
          </p:cNvSpPr>
          <p:nvPr>
            <p:ph type="sldNum" sz="quarter" idx="12"/>
          </p:nvPr>
        </p:nvSpPr>
        <p:spPr/>
        <p:txBody>
          <a:bodyPr/>
          <a:lstStyle/>
          <a:p>
            <a:pPr>
              <a:defRPr/>
            </a:pPr>
            <a:fld id="{BBAC5825-1D12-4EE6-8F09-D4CDC8CB2D43}" type="slidenum">
              <a:rPr lang="en-US" altLang="zh-CN" smtClean="0"/>
              <a:pPr>
                <a:defRPr/>
              </a:pPr>
              <a:t>43</a:t>
            </a:fld>
            <a:endParaRPr lang="en-US" altLang="zh-CN" dirty="0"/>
          </a:p>
        </p:txBody>
      </p:sp>
    </p:spTree>
    <p:extLst>
      <p:ext uri="{BB962C8B-B14F-4D97-AF65-F5344CB8AC3E}">
        <p14:creationId xmlns:p14="http://schemas.microsoft.com/office/powerpoint/2010/main" val="3824090973"/>
      </p:ext>
    </p:extLst>
  </p:cSld>
  <p:clrMapOvr>
    <a:masterClrMapping/>
  </p:clrMapOvr>
  <p:transition spd="med">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6C3F71-1258-464F-93C5-6A8FD722AFD6}"/>
              </a:ext>
            </a:extLst>
          </p:cNvPr>
          <p:cNvSpPr>
            <a:spLocks noGrp="1"/>
          </p:cNvSpPr>
          <p:nvPr>
            <p:ph type="title"/>
          </p:nvPr>
        </p:nvSpPr>
        <p:spPr/>
        <p:txBody>
          <a:bodyPr/>
          <a:lstStyle/>
          <a:p>
            <a:r>
              <a:rPr lang="zh-CN" altLang="en-US" dirty="0"/>
              <a:t>不同设计方法的对比</a:t>
            </a:r>
          </a:p>
        </p:txBody>
      </p:sp>
      <p:sp>
        <p:nvSpPr>
          <p:cNvPr id="4" name="灯片编号占位符 3">
            <a:extLst>
              <a:ext uri="{FF2B5EF4-FFF2-40B4-BE49-F238E27FC236}">
                <a16:creationId xmlns:a16="http://schemas.microsoft.com/office/drawing/2014/main" id="{7020E152-B44B-4191-95BE-DD38211BA8A3}"/>
              </a:ext>
            </a:extLst>
          </p:cNvPr>
          <p:cNvSpPr>
            <a:spLocks noGrp="1"/>
          </p:cNvSpPr>
          <p:nvPr>
            <p:ph type="sldNum" sz="quarter" idx="12"/>
          </p:nvPr>
        </p:nvSpPr>
        <p:spPr/>
        <p:txBody>
          <a:bodyPr/>
          <a:lstStyle/>
          <a:p>
            <a:pPr>
              <a:defRPr/>
            </a:pPr>
            <a:fld id="{BBAC5825-1D12-4EE6-8F09-D4CDC8CB2D43}" type="slidenum">
              <a:rPr lang="en-US" altLang="zh-CN" smtClean="0"/>
              <a:pPr>
                <a:defRPr/>
              </a:pPr>
              <a:t>44</a:t>
            </a:fld>
            <a:endParaRPr lang="en-US" altLang="zh-CN" dirty="0"/>
          </a:p>
        </p:txBody>
      </p:sp>
      <p:pic>
        <p:nvPicPr>
          <p:cNvPr id="6" name="图片 5">
            <a:extLst>
              <a:ext uri="{FF2B5EF4-FFF2-40B4-BE49-F238E27FC236}">
                <a16:creationId xmlns:a16="http://schemas.microsoft.com/office/drawing/2014/main" id="{75B70480-09CA-4E45-A22C-B0BE8D6C8B21}"/>
              </a:ext>
            </a:extLst>
          </p:cNvPr>
          <p:cNvPicPr>
            <a:picLocks noChangeAspect="1"/>
          </p:cNvPicPr>
          <p:nvPr/>
        </p:nvPicPr>
        <p:blipFill>
          <a:blip r:embed="rId3"/>
          <a:stretch>
            <a:fillRect/>
          </a:stretch>
        </p:blipFill>
        <p:spPr>
          <a:xfrm>
            <a:off x="299356" y="1340768"/>
            <a:ext cx="5436181" cy="4968552"/>
          </a:xfrm>
          <a:prstGeom prst="rect">
            <a:avLst/>
          </a:prstGeom>
        </p:spPr>
      </p:pic>
      <p:pic>
        <p:nvPicPr>
          <p:cNvPr id="8" name="图片 7">
            <a:extLst>
              <a:ext uri="{FF2B5EF4-FFF2-40B4-BE49-F238E27FC236}">
                <a16:creationId xmlns:a16="http://schemas.microsoft.com/office/drawing/2014/main" id="{6278600C-23E3-4498-8DA2-3A422709B4DA}"/>
              </a:ext>
            </a:extLst>
          </p:cNvPr>
          <p:cNvPicPr>
            <a:picLocks noChangeAspect="1"/>
          </p:cNvPicPr>
          <p:nvPr/>
        </p:nvPicPr>
        <p:blipFill>
          <a:blip r:embed="rId4"/>
          <a:stretch>
            <a:fillRect/>
          </a:stretch>
        </p:blipFill>
        <p:spPr>
          <a:xfrm>
            <a:off x="6023991" y="1412776"/>
            <a:ext cx="5485371" cy="4806416"/>
          </a:xfrm>
          <a:prstGeom prst="rect">
            <a:avLst/>
          </a:prstGeom>
        </p:spPr>
      </p:pic>
    </p:spTree>
    <p:extLst>
      <p:ext uri="{BB962C8B-B14F-4D97-AF65-F5344CB8AC3E}">
        <p14:creationId xmlns:p14="http://schemas.microsoft.com/office/powerpoint/2010/main" val="647228754"/>
      </p:ext>
    </p:extLst>
  </p:cSld>
  <p:clrMapOvr>
    <a:masterClrMapping/>
  </p:clrMapOvr>
  <p:transition spd="med">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B3C93F-10B8-4A36-AF3D-2E67C273F8A9}"/>
              </a:ext>
            </a:extLst>
          </p:cNvPr>
          <p:cNvSpPr>
            <a:spLocks noGrp="1"/>
          </p:cNvSpPr>
          <p:nvPr>
            <p:ph type="title"/>
          </p:nvPr>
        </p:nvSpPr>
        <p:spPr/>
        <p:txBody>
          <a:bodyPr/>
          <a:lstStyle/>
          <a:p>
            <a:r>
              <a:rPr lang="en-US" altLang="zh-CN" dirty="0"/>
              <a:t>DFT</a:t>
            </a:r>
            <a:r>
              <a:rPr lang="zh-CN" altLang="en-US" dirty="0"/>
              <a:t>和</a:t>
            </a:r>
            <a:r>
              <a:rPr lang="en-US" altLang="zh-CN" dirty="0"/>
              <a:t>FFT</a:t>
            </a:r>
            <a:endParaRPr lang="zh-CN" altLang="en-US" dirty="0"/>
          </a:p>
        </p:txBody>
      </p:sp>
      <p:sp>
        <p:nvSpPr>
          <p:cNvPr id="3" name="内容占位符 2">
            <a:extLst>
              <a:ext uri="{FF2B5EF4-FFF2-40B4-BE49-F238E27FC236}">
                <a16:creationId xmlns:a16="http://schemas.microsoft.com/office/drawing/2014/main" id="{E55510EA-7B50-475F-BC9F-68E04415CF6E}"/>
              </a:ext>
            </a:extLst>
          </p:cNvPr>
          <p:cNvSpPr>
            <a:spLocks noGrp="1"/>
          </p:cNvSpPr>
          <p:nvPr>
            <p:ph idx="1"/>
          </p:nvPr>
        </p:nvSpPr>
        <p:spPr/>
        <p:txBody>
          <a:bodyPr/>
          <a:lstStyle/>
          <a:p>
            <a:r>
              <a:rPr lang="en-US" altLang="zh-CN" dirty="0"/>
              <a:t>DFT</a:t>
            </a:r>
          </a:p>
          <a:p>
            <a:pPr marL="803275" indent="-457200" eaLnBrk="1" hangingPunct="1">
              <a:buFont typeface="Wingdings" panose="05000000000000000000" pitchFamily="2" charset="2"/>
              <a:buChar char="l"/>
              <a:defRPr/>
            </a:pPr>
            <a:r>
              <a:rPr lang="zh-CN" altLang="en-US" dirty="0">
                <a:latin typeface="楷体" panose="02010609060101010101" pitchFamily="49" charset="-122"/>
                <a:ea typeface="楷体" panose="02010609060101010101" pitchFamily="49" charset="-122"/>
              </a:rPr>
              <a:t>一种特别建立的变换分析方法，用机器分析离散信号的频谱。</a:t>
            </a:r>
            <a:endParaRPr lang="en-US" altLang="zh-CN" dirty="0">
              <a:latin typeface="楷体" panose="02010609060101010101" pitchFamily="49" charset="-122"/>
              <a:ea typeface="楷体" panose="02010609060101010101" pitchFamily="49" charset="-122"/>
            </a:endParaRPr>
          </a:p>
          <a:p>
            <a:pPr marL="803275" indent="-457200" eaLnBrk="1" hangingPunct="1">
              <a:buFont typeface="Wingdings" panose="05000000000000000000" pitchFamily="2" charset="2"/>
              <a:buChar char="l"/>
              <a:defRPr/>
            </a:pPr>
            <a:r>
              <a:rPr lang="en-US" altLang="zh-CN" dirty="0">
                <a:latin typeface="楷体" panose="02010609060101010101" pitchFamily="49" charset="-122"/>
                <a:ea typeface="楷体" panose="02010609060101010101" pitchFamily="49" charset="-122"/>
              </a:rPr>
              <a:t>DTFT</a:t>
            </a:r>
            <a:r>
              <a:rPr lang="zh-CN" altLang="en-US" dirty="0">
                <a:latin typeface="楷体" panose="02010609060101010101" pitchFamily="49" charset="-122"/>
                <a:ea typeface="楷体" panose="02010609060101010101" pitchFamily="49" charset="-122"/>
              </a:rPr>
              <a:t>在机器上的近似实现</a:t>
            </a:r>
            <a:endParaRPr lang="en-US" altLang="zh-CN" dirty="0"/>
          </a:p>
          <a:p>
            <a:r>
              <a:rPr lang="zh-CN" altLang="en-US" sz="2800" dirty="0">
                <a:latin typeface="黑体" panose="02010609060101010101" pitchFamily="49" charset="-122"/>
                <a:ea typeface="黑体" panose="02010609060101010101" pitchFamily="49" charset="-122"/>
              </a:rPr>
              <a:t>设计出发点和问题的来源</a:t>
            </a:r>
            <a:endParaRPr lang="en-US" altLang="zh-CN" sz="2800" dirty="0">
              <a:latin typeface="黑体" panose="02010609060101010101" pitchFamily="49" charset="-122"/>
              <a:ea typeface="黑体" panose="02010609060101010101" pitchFamily="49" charset="-122"/>
            </a:endParaRPr>
          </a:p>
          <a:p>
            <a:pPr marL="803275" indent="-457200">
              <a:buFont typeface="Wingdings" panose="05000000000000000000" pitchFamily="2" charset="2"/>
              <a:buChar char="l"/>
              <a:defRPr/>
            </a:pPr>
            <a:r>
              <a:rPr lang="zh-CN" altLang="en-US" dirty="0">
                <a:latin typeface="楷体" panose="02010609060101010101" pitchFamily="49" charset="-122"/>
                <a:ea typeface="楷体" panose="02010609060101010101" pitchFamily="49" charset="-122"/>
              </a:rPr>
              <a:t>分析对象和结果离散化</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输入，输出都离散化</a:t>
            </a:r>
            <a:endParaRPr lang="en-US" altLang="zh-CN" dirty="0">
              <a:latin typeface="楷体" panose="02010609060101010101" pitchFamily="49" charset="-122"/>
              <a:ea typeface="楷体" panose="02010609060101010101" pitchFamily="49" charset="-122"/>
            </a:endParaRPr>
          </a:p>
          <a:p>
            <a:pPr marL="1162050" lvl="1" indent="-457200">
              <a:buFont typeface="Wingdings" panose="05000000000000000000" pitchFamily="2" charset="2"/>
              <a:buChar char="l"/>
              <a:defRPr/>
            </a:pPr>
            <a:r>
              <a:rPr lang="zh-CN" altLang="en-US" dirty="0">
                <a:solidFill>
                  <a:srgbClr val="0000CC"/>
                </a:solidFill>
                <a:latin typeface="楷体" panose="02010609060101010101" pitchFamily="49" charset="-122"/>
              </a:rPr>
              <a:t>频率域离散化</a:t>
            </a:r>
            <a:r>
              <a:rPr lang="en-US" altLang="zh-CN" dirty="0">
                <a:solidFill>
                  <a:srgbClr val="0000CC"/>
                </a:solidFill>
                <a:latin typeface="楷体" panose="02010609060101010101" pitchFamily="49" charset="-122"/>
              </a:rPr>
              <a:t>—</a:t>
            </a:r>
            <a:r>
              <a:rPr lang="zh-CN" altLang="en-US" dirty="0">
                <a:solidFill>
                  <a:srgbClr val="0000CC"/>
                </a:solidFill>
                <a:latin typeface="楷体" panose="02010609060101010101" pitchFamily="49" charset="-122"/>
              </a:rPr>
              <a:t>时间域周期延拓</a:t>
            </a:r>
            <a:endParaRPr lang="en-US" altLang="zh-CN" dirty="0">
              <a:solidFill>
                <a:srgbClr val="0000CC"/>
              </a:solidFill>
              <a:latin typeface="楷体" panose="02010609060101010101" pitchFamily="49" charset="-122"/>
            </a:endParaRPr>
          </a:p>
          <a:p>
            <a:pPr marL="1162050" lvl="1" indent="-457200">
              <a:buFont typeface="Wingdings" panose="05000000000000000000" pitchFamily="2" charset="2"/>
              <a:buChar char="l"/>
              <a:defRPr/>
            </a:pPr>
            <a:r>
              <a:rPr lang="zh-CN" altLang="en-US" dirty="0">
                <a:solidFill>
                  <a:srgbClr val="0000CC"/>
                </a:solidFill>
                <a:latin typeface="楷体" panose="02010609060101010101" pitchFamily="49" charset="-122"/>
              </a:rPr>
              <a:t>时间域离散化</a:t>
            </a:r>
            <a:r>
              <a:rPr lang="en-US" altLang="zh-CN" dirty="0">
                <a:solidFill>
                  <a:srgbClr val="0000CC"/>
                </a:solidFill>
                <a:latin typeface="楷体" panose="02010609060101010101" pitchFamily="49" charset="-122"/>
              </a:rPr>
              <a:t>—</a:t>
            </a:r>
            <a:r>
              <a:rPr lang="zh-CN" altLang="en-US" dirty="0">
                <a:solidFill>
                  <a:srgbClr val="0000CC"/>
                </a:solidFill>
                <a:latin typeface="楷体" panose="02010609060101010101" pitchFamily="49" charset="-122"/>
              </a:rPr>
              <a:t>频率域周期延拓</a:t>
            </a:r>
            <a:endParaRPr lang="en-US" altLang="zh-CN" dirty="0">
              <a:solidFill>
                <a:srgbClr val="0000CC"/>
              </a:solidFill>
              <a:latin typeface="楷体" panose="02010609060101010101" pitchFamily="49" charset="-122"/>
            </a:endParaRPr>
          </a:p>
          <a:p>
            <a:pPr marL="803275" indent="-457200">
              <a:buFont typeface="Wingdings" panose="05000000000000000000" pitchFamily="2" charset="2"/>
              <a:buChar char="l"/>
              <a:defRPr/>
            </a:pPr>
            <a:r>
              <a:rPr lang="zh-CN" altLang="en-US" dirty="0">
                <a:latin typeface="楷体" panose="02010609060101010101" pitchFamily="49" charset="-122"/>
                <a:ea typeface="楷体" panose="02010609060101010101" pitchFamily="49" charset="-122"/>
              </a:rPr>
              <a:t>数据长度有限</a:t>
            </a:r>
            <a:r>
              <a:rPr lang="zh-CN" altLang="en-US" dirty="0">
                <a:latin typeface="Yu Gothic UI" panose="020B0500000000000000" pitchFamily="34" charset="-128"/>
                <a:ea typeface="Yu Gothic UI" panose="020B0500000000000000" pitchFamily="34" charset="-128"/>
              </a:rPr>
              <a:t>（</a:t>
            </a:r>
            <a:r>
              <a:rPr lang="en-US" altLang="zh-CN" dirty="0">
                <a:latin typeface="Yu Gothic UI" panose="020B0500000000000000" pitchFamily="34" charset="-128"/>
                <a:ea typeface="Yu Gothic UI" panose="020B0500000000000000" pitchFamily="34" charset="-128"/>
              </a:rPr>
              <a:t>limited by memory)</a:t>
            </a:r>
          </a:p>
          <a:p>
            <a:pPr marL="1162050" lvl="1" indent="-457200">
              <a:buFont typeface="Wingdings" panose="05000000000000000000" pitchFamily="2" charset="2"/>
              <a:buChar char="l"/>
              <a:defRPr/>
            </a:pPr>
            <a:r>
              <a:rPr lang="zh-CN" altLang="en-US" dirty="0">
                <a:solidFill>
                  <a:srgbClr val="0000CC"/>
                </a:solidFill>
                <a:latin typeface="楷体" panose="02010609060101010101" pitchFamily="49" charset="-122"/>
              </a:rPr>
              <a:t>截断造成引发频谱泄露</a:t>
            </a:r>
            <a:endParaRPr lang="zh-CN" altLang="en-US" dirty="0">
              <a:solidFill>
                <a:srgbClr val="0000CC"/>
              </a:solidFill>
              <a:latin typeface="楷体" panose="02010609060101010101" pitchFamily="49" charset="-122"/>
              <a:ea typeface="楷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sz="2800" dirty="0">
              <a:latin typeface="黑体" panose="02010609060101010101" pitchFamily="49" charset="-122"/>
              <a:ea typeface="黑体" panose="02010609060101010101" pitchFamily="49" charset="-122"/>
            </a:endParaRPr>
          </a:p>
          <a:p>
            <a:endParaRPr lang="en-US" altLang="zh-CN" dirty="0"/>
          </a:p>
          <a:p>
            <a:pPr marL="803275" indent="-457200" eaLnBrk="1" hangingPunct="1">
              <a:buFont typeface="Wingdings" panose="05000000000000000000" pitchFamily="2" charset="2"/>
              <a:buChar char="l"/>
              <a:defRPr/>
            </a:pPr>
            <a:endParaRPr lang="en-US" altLang="zh-CN" dirty="0">
              <a:latin typeface="楷体" panose="02010609060101010101" pitchFamily="49" charset="-122"/>
              <a:ea typeface="楷体" panose="02010609060101010101" pitchFamily="49" charset="-122"/>
            </a:endParaRPr>
          </a:p>
          <a:p>
            <a:pPr marL="803275" indent="-457200" eaLnBrk="1" hangingPunct="1">
              <a:buFont typeface="Wingdings" panose="05000000000000000000" pitchFamily="2" charset="2"/>
              <a:buChar char="l"/>
              <a:defRPr/>
            </a:pPr>
            <a:endParaRPr lang="zh-CN" altLang="en-US" dirty="0">
              <a:latin typeface="楷体" panose="02010609060101010101" pitchFamily="49" charset="-122"/>
              <a:ea typeface="楷体" panose="02010609060101010101" pitchFamily="49" charset="-122"/>
            </a:endParaRPr>
          </a:p>
        </p:txBody>
      </p:sp>
      <p:sp>
        <p:nvSpPr>
          <p:cNvPr id="4" name="灯片编号占位符 3">
            <a:extLst>
              <a:ext uri="{FF2B5EF4-FFF2-40B4-BE49-F238E27FC236}">
                <a16:creationId xmlns:a16="http://schemas.microsoft.com/office/drawing/2014/main" id="{4E49C2C4-5778-4B7A-9AA5-BCD3A9012668}"/>
              </a:ext>
            </a:extLst>
          </p:cNvPr>
          <p:cNvSpPr>
            <a:spLocks noGrp="1"/>
          </p:cNvSpPr>
          <p:nvPr>
            <p:ph type="sldNum" sz="quarter" idx="12"/>
          </p:nvPr>
        </p:nvSpPr>
        <p:spPr/>
        <p:txBody>
          <a:bodyPr/>
          <a:lstStyle/>
          <a:p>
            <a:pPr>
              <a:defRPr/>
            </a:pPr>
            <a:fld id="{BBAC5825-1D12-4EE6-8F09-D4CDC8CB2D43}" type="slidenum">
              <a:rPr lang="en-US" altLang="zh-CN" smtClean="0"/>
              <a:pPr>
                <a:defRPr/>
              </a:pPr>
              <a:t>5</a:t>
            </a:fld>
            <a:endParaRPr lang="en-US" altLang="zh-CN" dirty="0"/>
          </a:p>
        </p:txBody>
      </p:sp>
    </p:spTree>
    <p:extLst>
      <p:ext uri="{BB962C8B-B14F-4D97-AF65-F5344CB8AC3E}">
        <p14:creationId xmlns:p14="http://schemas.microsoft.com/office/powerpoint/2010/main" val="2978016278"/>
      </p:ext>
    </p:extLst>
  </p:cSld>
  <p:clrMapOvr>
    <a:masterClrMapping/>
  </p:clrMapOvr>
  <p:transition spd="med">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9D98CE-A34C-4541-B269-032FA593999F}"/>
              </a:ext>
            </a:extLst>
          </p:cNvPr>
          <p:cNvSpPr>
            <a:spLocks noGrp="1"/>
          </p:cNvSpPr>
          <p:nvPr>
            <p:ph type="title"/>
          </p:nvPr>
        </p:nvSpPr>
        <p:spPr/>
        <p:txBody>
          <a:bodyPr>
            <a:normAutofit/>
          </a:bodyPr>
          <a:lstStyle/>
          <a:p>
            <a:r>
              <a:rPr lang="en-US" altLang="zh-CN" sz="3600" dirty="0">
                <a:solidFill>
                  <a:srgbClr val="000099"/>
                </a:solidFill>
                <a:latin typeface="Arial" panose="020B0604020202020204" pitchFamily="34" charset="0"/>
                <a:ea typeface="黑体" panose="02010609060101010101" pitchFamily="49" charset="-122"/>
              </a:rPr>
              <a:t>DFT</a:t>
            </a:r>
            <a:r>
              <a:rPr lang="zh-CN" altLang="en-US" sz="3600" dirty="0">
                <a:solidFill>
                  <a:srgbClr val="000099"/>
                </a:solidFill>
                <a:latin typeface="Arial" panose="020B0604020202020204" pitchFamily="34" charset="0"/>
                <a:ea typeface="黑体" panose="02010609060101010101" pitchFamily="49" charset="-122"/>
              </a:rPr>
              <a:t>与</a:t>
            </a:r>
            <a:r>
              <a:rPr lang="en-US" altLang="zh-CN" sz="3600" dirty="0">
                <a:solidFill>
                  <a:srgbClr val="000099"/>
                </a:solidFill>
                <a:latin typeface="Arial" panose="020B0604020202020204" pitchFamily="34" charset="0"/>
                <a:ea typeface="黑体" panose="02010609060101010101" pitchFamily="49" charset="-122"/>
              </a:rPr>
              <a:t>FFT</a:t>
            </a:r>
            <a:endParaRPr lang="zh-CN" altLang="en-US" dirty="0"/>
          </a:p>
        </p:txBody>
      </p:sp>
      <p:sp>
        <p:nvSpPr>
          <p:cNvPr id="3" name="内容占位符 2">
            <a:extLst>
              <a:ext uri="{FF2B5EF4-FFF2-40B4-BE49-F238E27FC236}">
                <a16:creationId xmlns:a16="http://schemas.microsoft.com/office/drawing/2014/main" id="{EA68ADB6-A4CE-4413-9555-53364328DB66}"/>
              </a:ext>
            </a:extLst>
          </p:cNvPr>
          <p:cNvSpPr>
            <a:spLocks noGrp="1"/>
          </p:cNvSpPr>
          <p:nvPr>
            <p:ph idx="1"/>
          </p:nvPr>
        </p:nvSpPr>
        <p:spPr/>
        <p:txBody>
          <a:bodyPr/>
          <a:lstStyle/>
          <a:p>
            <a:r>
              <a:rPr kumimoji="0" lang="en-US" altLang="zh-CN" sz="2800" dirty="0">
                <a:ea typeface="黑体" panose="02010609060101010101" pitchFamily="49" charset="-122"/>
              </a:rPr>
              <a:t> DFT</a:t>
            </a:r>
            <a:r>
              <a:rPr kumimoji="0" lang="zh-CN" altLang="en-US" sz="2800" dirty="0">
                <a:ea typeface="黑体" panose="02010609060101010101" pitchFamily="49" charset="-122"/>
              </a:rPr>
              <a:t>变换的定义</a:t>
            </a:r>
            <a:endParaRPr kumimoji="0" lang="en-US" altLang="zh-CN" sz="2800" dirty="0">
              <a:ea typeface="黑体" panose="02010609060101010101" pitchFamily="49" charset="-122"/>
            </a:endParaRPr>
          </a:p>
          <a:p>
            <a:endParaRPr lang="en-US" altLang="zh-CN" dirty="0">
              <a:ea typeface="黑体" panose="02010609060101010101" pitchFamily="49" charset="-122"/>
            </a:endParaRPr>
          </a:p>
          <a:p>
            <a:endParaRPr kumimoji="0" lang="en-US" altLang="zh-CN" sz="2800" dirty="0">
              <a:ea typeface="黑体" panose="02010609060101010101" pitchFamily="49" charset="-122"/>
            </a:endParaRPr>
          </a:p>
          <a:p>
            <a:endParaRPr lang="en-US" altLang="zh-CN" dirty="0">
              <a:ea typeface="黑体" panose="02010609060101010101" pitchFamily="49" charset="-122"/>
            </a:endParaRPr>
          </a:p>
          <a:p>
            <a:r>
              <a:rPr kumimoji="0" lang="en-US" altLang="zh-CN" sz="2800" dirty="0">
                <a:ea typeface="黑体" panose="02010609060101010101" pitchFamily="49" charset="-122"/>
              </a:rPr>
              <a:t>DFT</a:t>
            </a:r>
            <a:r>
              <a:rPr kumimoji="0" lang="zh-CN" altLang="en-US" sz="2800" dirty="0">
                <a:ea typeface="黑体" panose="02010609060101010101" pitchFamily="49" charset="-122"/>
              </a:rPr>
              <a:t>和</a:t>
            </a:r>
            <a:r>
              <a:rPr kumimoji="0" lang="en-US" altLang="zh-CN" sz="2800" dirty="0">
                <a:ea typeface="黑体" panose="02010609060101010101" pitchFamily="49" charset="-122"/>
              </a:rPr>
              <a:t>DFS</a:t>
            </a:r>
            <a:r>
              <a:rPr kumimoji="0" lang="zh-CN" altLang="en-US" sz="2800" dirty="0">
                <a:ea typeface="黑体" panose="02010609060101010101" pitchFamily="49" charset="-122"/>
              </a:rPr>
              <a:t>关系</a:t>
            </a:r>
            <a:endParaRPr kumimoji="0" lang="en-US" altLang="zh-CN" sz="2800" dirty="0">
              <a:ea typeface="黑体" panose="02010609060101010101" pitchFamily="49" charset="-122"/>
            </a:endParaRPr>
          </a:p>
          <a:p>
            <a:pPr lvl="1"/>
            <a:r>
              <a:rPr lang="en-US" altLang="zh-CN" dirty="0">
                <a:ea typeface="黑体" panose="02010609060101010101" pitchFamily="49" charset="-122"/>
              </a:rPr>
              <a:t>DFT</a:t>
            </a:r>
            <a:r>
              <a:rPr lang="zh-CN" altLang="en-US" dirty="0">
                <a:ea typeface="黑体" panose="02010609060101010101" pitchFamily="49" charset="-122"/>
              </a:rPr>
              <a:t>隐含周期性</a:t>
            </a:r>
            <a:endParaRPr lang="en-US" altLang="zh-CN" dirty="0">
              <a:ea typeface="黑体" panose="02010609060101010101" pitchFamily="49" charset="-122"/>
            </a:endParaRPr>
          </a:p>
          <a:p>
            <a:pPr lvl="1"/>
            <a:r>
              <a:rPr lang="en-US" altLang="zh-CN" dirty="0">
                <a:ea typeface="黑体" panose="02010609060101010101" pitchFamily="49" charset="-122"/>
              </a:rPr>
              <a:t>DFS</a:t>
            </a:r>
            <a:r>
              <a:rPr lang="zh-CN" altLang="en-US" dirty="0">
                <a:ea typeface="黑体" panose="02010609060101010101" pitchFamily="49" charset="-122"/>
              </a:rPr>
              <a:t>是</a:t>
            </a:r>
            <a:r>
              <a:rPr lang="en-US" altLang="zh-CN" dirty="0">
                <a:ea typeface="黑体" panose="02010609060101010101" pitchFamily="49" charset="-122"/>
              </a:rPr>
              <a:t>DFT</a:t>
            </a:r>
            <a:r>
              <a:rPr lang="zh-CN" altLang="en-US" dirty="0">
                <a:ea typeface="黑体" panose="02010609060101010101" pitchFamily="49" charset="-122"/>
              </a:rPr>
              <a:t>的周期延拓</a:t>
            </a:r>
            <a:endParaRPr lang="en-US" altLang="zh-CN" dirty="0">
              <a:ea typeface="黑体" panose="02010609060101010101" pitchFamily="49" charset="-122"/>
            </a:endParaRPr>
          </a:p>
          <a:p>
            <a:pPr lvl="1"/>
            <a:r>
              <a:rPr kumimoji="0" lang="en-US" altLang="zh-CN" dirty="0">
                <a:ea typeface="黑体" panose="02010609060101010101" pitchFamily="49" charset="-122"/>
              </a:rPr>
              <a:t>DFT</a:t>
            </a:r>
            <a:r>
              <a:rPr kumimoji="0" lang="zh-CN" altLang="en-US" dirty="0">
                <a:ea typeface="黑体" panose="02010609060101010101" pitchFamily="49" charset="-122"/>
              </a:rPr>
              <a:t>是</a:t>
            </a:r>
            <a:r>
              <a:rPr kumimoji="0" lang="en-US" altLang="zh-CN" dirty="0">
                <a:ea typeface="黑体" panose="02010609060101010101" pitchFamily="49" charset="-122"/>
              </a:rPr>
              <a:t>DFS</a:t>
            </a:r>
            <a:r>
              <a:rPr kumimoji="0" lang="zh-CN" altLang="en-US" dirty="0">
                <a:ea typeface="黑体" panose="02010609060101010101" pitchFamily="49" charset="-122"/>
              </a:rPr>
              <a:t>的主值区间</a:t>
            </a:r>
            <a:endParaRPr kumimoji="0" lang="en-US" altLang="zh-CN" dirty="0">
              <a:ea typeface="黑体" panose="02010609060101010101" pitchFamily="49" charset="-122"/>
            </a:endParaRPr>
          </a:p>
          <a:p>
            <a:pPr lvl="1"/>
            <a:endParaRPr kumimoji="0" lang="en-US" altLang="zh-CN" dirty="0">
              <a:ea typeface="黑体" panose="02010609060101010101" pitchFamily="49" charset="-122"/>
            </a:endParaRPr>
          </a:p>
          <a:p>
            <a:endParaRPr lang="en-US" altLang="zh-CN" dirty="0">
              <a:ea typeface="黑体" panose="02010609060101010101" pitchFamily="49" charset="-122"/>
            </a:endParaRPr>
          </a:p>
          <a:p>
            <a:pPr lvl="1"/>
            <a:endParaRPr lang="zh-CN" altLang="en-US" dirty="0"/>
          </a:p>
        </p:txBody>
      </p:sp>
      <p:sp>
        <p:nvSpPr>
          <p:cNvPr id="4" name="灯片编号占位符 3">
            <a:extLst>
              <a:ext uri="{FF2B5EF4-FFF2-40B4-BE49-F238E27FC236}">
                <a16:creationId xmlns:a16="http://schemas.microsoft.com/office/drawing/2014/main" id="{A61E4AE9-3301-496E-8F7E-F9C6D7C1ED65}"/>
              </a:ext>
            </a:extLst>
          </p:cNvPr>
          <p:cNvSpPr>
            <a:spLocks noGrp="1"/>
          </p:cNvSpPr>
          <p:nvPr>
            <p:ph type="sldNum" sz="quarter" idx="12"/>
          </p:nvPr>
        </p:nvSpPr>
        <p:spPr/>
        <p:txBody>
          <a:bodyPr/>
          <a:lstStyle/>
          <a:p>
            <a:pPr>
              <a:defRPr/>
            </a:pPr>
            <a:fld id="{BBAC5825-1D12-4EE6-8F09-D4CDC8CB2D43}" type="slidenum">
              <a:rPr lang="en-US" altLang="zh-CN" smtClean="0"/>
              <a:pPr>
                <a:defRPr/>
              </a:pPr>
              <a:t>6</a:t>
            </a:fld>
            <a:endParaRPr lang="en-US" altLang="zh-CN" dirty="0"/>
          </a:p>
        </p:txBody>
      </p:sp>
      <p:graphicFrame>
        <p:nvGraphicFramePr>
          <p:cNvPr id="5" name="对象 4">
            <a:extLst>
              <a:ext uri="{FF2B5EF4-FFF2-40B4-BE49-F238E27FC236}">
                <a16:creationId xmlns:a16="http://schemas.microsoft.com/office/drawing/2014/main" id="{8C198CA8-B2C6-4405-B50D-A1CE19449CE8}"/>
              </a:ext>
            </a:extLst>
          </p:cNvPr>
          <p:cNvGraphicFramePr>
            <a:graphicFrameLocks noChangeAspect="1"/>
          </p:cNvGraphicFramePr>
          <p:nvPr>
            <p:extLst>
              <p:ext uri="{D42A27DB-BD31-4B8C-83A1-F6EECF244321}">
                <p14:modId xmlns:p14="http://schemas.microsoft.com/office/powerpoint/2010/main" val="853709993"/>
              </p:ext>
            </p:extLst>
          </p:nvPr>
        </p:nvGraphicFramePr>
        <p:xfrm>
          <a:off x="2135560" y="1916832"/>
          <a:ext cx="8534401" cy="1203325"/>
        </p:xfrm>
        <a:graphic>
          <a:graphicData uri="http://schemas.openxmlformats.org/presentationml/2006/ole">
            <mc:AlternateContent xmlns:mc="http://schemas.openxmlformats.org/markup-compatibility/2006">
              <mc:Choice xmlns:v="urn:schemas-microsoft-com:vml" Requires="v">
                <p:oleObj spid="_x0000_s150587" name="AxMath" r:id="rId4" imgW="2994120" imgH="422640" progId="Equation.AxMath">
                  <p:embed/>
                </p:oleObj>
              </mc:Choice>
              <mc:Fallback>
                <p:oleObj name="AxMath" r:id="rId4" imgW="2994120" imgH="422640" progId="Equation.AxMath">
                  <p:embed/>
                  <p:pic>
                    <p:nvPicPr>
                      <p:cNvPr id="0" name=""/>
                      <p:cNvPicPr/>
                      <p:nvPr/>
                    </p:nvPicPr>
                    <p:blipFill>
                      <a:blip r:embed="rId5"/>
                      <a:stretch>
                        <a:fillRect/>
                      </a:stretch>
                    </p:blipFill>
                    <p:spPr>
                      <a:xfrm>
                        <a:off x="2135560" y="1916832"/>
                        <a:ext cx="8534401" cy="1203325"/>
                      </a:xfrm>
                      <a:prstGeom prst="rect">
                        <a:avLst/>
                      </a:prstGeom>
                    </p:spPr>
                  </p:pic>
                </p:oleObj>
              </mc:Fallback>
            </mc:AlternateContent>
          </a:graphicData>
        </a:graphic>
      </p:graphicFrame>
    </p:spTree>
    <p:extLst>
      <p:ext uri="{BB962C8B-B14F-4D97-AF65-F5344CB8AC3E}">
        <p14:creationId xmlns:p14="http://schemas.microsoft.com/office/powerpoint/2010/main" val="1698702824"/>
      </p:ext>
    </p:extLst>
  </p:cSld>
  <p:clrMapOvr>
    <a:masterClrMapping/>
  </p:clrMapOvr>
  <p:transition spd="med">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E53458-417C-4C8C-85B9-FD7C3AE86B2F}"/>
              </a:ext>
            </a:extLst>
          </p:cNvPr>
          <p:cNvSpPr>
            <a:spLocks noGrp="1"/>
          </p:cNvSpPr>
          <p:nvPr>
            <p:ph type="title"/>
          </p:nvPr>
        </p:nvSpPr>
        <p:spPr/>
        <p:txBody>
          <a:bodyPr/>
          <a:lstStyle/>
          <a:p>
            <a:r>
              <a:rPr lang="en-US" altLang="zh-CN" dirty="0"/>
              <a:t>DFT</a:t>
            </a:r>
            <a:r>
              <a:rPr lang="zh-CN" altLang="en-US" dirty="0"/>
              <a:t>的性质</a:t>
            </a:r>
          </a:p>
        </p:txBody>
      </p:sp>
      <p:sp>
        <p:nvSpPr>
          <p:cNvPr id="3" name="内容占位符 2">
            <a:extLst>
              <a:ext uri="{FF2B5EF4-FFF2-40B4-BE49-F238E27FC236}">
                <a16:creationId xmlns:a16="http://schemas.microsoft.com/office/drawing/2014/main" id="{F9DDB423-8B94-4DBC-BC8B-CD0E84FAD22E}"/>
              </a:ext>
            </a:extLst>
          </p:cNvPr>
          <p:cNvSpPr>
            <a:spLocks noGrp="1"/>
          </p:cNvSpPr>
          <p:nvPr>
            <p:ph idx="1"/>
          </p:nvPr>
        </p:nvSpPr>
        <p:spPr/>
        <p:txBody>
          <a:bodyPr/>
          <a:lstStyle/>
          <a:p>
            <a:r>
              <a:rPr lang="zh-CN" altLang="en-US" dirty="0"/>
              <a:t>线性性质</a:t>
            </a:r>
            <a:endParaRPr lang="en-US" altLang="zh-CN" dirty="0"/>
          </a:p>
          <a:p>
            <a:r>
              <a:rPr lang="zh-CN" altLang="en-US" dirty="0"/>
              <a:t>移位性质</a:t>
            </a:r>
            <a:endParaRPr lang="en-US" altLang="zh-CN" dirty="0"/>
          </a:p>
          <a:p>
            <a:endParaRPr lang="en-US" altLang="zh-CN" dirty="0"/>
          </a:p>
          <a:p>
            <a:r>
              <a:rPr lang="zh-CN" altLang="en-US" dirty="0"/>
              <a:t>有限序列的圆周共轭对称分量和共轭反对称分量</a:t>
            </a:r>
            <a:endParaRPr lang="en-US" altLang="zh-CN" dirty="0"/>
          </a:p>
          <a:p>
            <a:endParaRPr lang="en-US" altLang="zh-CN" dirty="0"/>
          </a:p>
          <a:p>
            <a:endParaRPr lang="en-US" altLang="zh-CN" dirty="0"/>
          </a:p>
          <a:p>
            <a:r>
              <a:rPr lang="zh-CN" altLang="en-US" dirty="0"/>
              <a:t>有限长圆周共轭对称序列（反对称序列）</a:t>
            </a:r>
            <a:endParaRPr lang="en-US" altLang="zh-CN" dirty="0"/>
          </a:p>
          <a:p>
            <a:endParaRPr lang="en-US" altLang="zh-CN" dirty="0"/>
          </a:p>
          <a:p>
            <a:endParaRPr lang="en-US" altLang="zh-CN" dirty="0"/>
          </a:p>
          <a:p>
            <a:endParaRPr lang="en-US" altLang="zh-CN" dirty="0"/>
          </a:p>
          <a:p>
            <a:endParaRPr lang="en-US" altLang="zh-CN" dirty="0"/>
          </a:p>
        </p:txBody>
      </p:sp>
      <p:sp>
        <p:nvSpPr>
          <p:cNvPr id="4" name="灯片编号占位符 3">
            <a:extLst>
              <a:ext uri="{FF2B5EF4-FFF2-40B4-BE49-F238E27FC236}">
                <a16:creationId xmlns:a16="http://schemas.microsoft.com/office/drawing/2014/main" id="{59B727B0-1604-4F25-937D-6E2346142BCD}"/>
              </a:ext>
            </a:extLst>
          </p:cNvPr>
          <p:cNvSpPr>
            <a:spLocks noGrp="1"/>
          </p:cNvSpPr>
          <p:nvPr>
            <p:ph type="sldNum" sz="quarter" idx="12"/>
          </p:nvPr>
        </p:nvSpPr>
        <p:spPr/>
        <p:txBody>
          <a:bodyPr/>
          <a:lstStyle/>
          <a:p>
            <a:pPr>
              <a:defRPr/>
            </a:pPr>
            <a:fld id="{BBAC5825-1D12-4EE6-8F09-D4CDC8CB2D43}" type="slidenum">
              <a:rPr lang="en-US" altLang="zh-CN" smtClean="0"/>
              <a:pPr>
                <a:defRPr/>
              </a:pPr>
              <a:t>7</a:t>
            </a:fld>
            <a:endParaRPr lang="en-US" altLang="zh-CN" dirty="0"/>
          </a:p>
        </p:txBody>
      </p:sp>
      <p:graphicFrame>
        <p:nvGraphicFramePr>
          <p:cNvPr id="5" name="对象 4">
            <a:extLst>
              <a:ext uri="{FF2B5EF4-FFF2-40B4-BE49-F238E27FC236}">
                <a16:creationId xmlns:a16="http://schemas.microsoft.com/office/drawing/2014/main" id="{3E537EBE-2561-4CFC-BCE1-1AA68E1AFD7F}"/>
              </a:ext>
            </a:extLst>
          </p:cNvPr>
          <p:cNvGraphicFramePr>
            <a:graphicFrameLocks noChangeAspect="1"/>
          </p:cNvGraphicFramePr>
          <p:nvPr>
            <p:extLst>
              <p:ext uri="{D42A27DB-BD31-4B8C-83A1-F6EECF244321}">
                <p14:modId xmlns:p14="http://schemas.microsoft.com/office/powerpoint/2010/main" val="4290922691"/>
              </p:ext>
            </p:extLst>
          </p:nvPr>
        </p:nvGraphicFramePr>
        <p:xfrm>
          <a:off x="1451484" y="2312876"/>
          <a:ext cx="5939447" cy="532135"/>
        </p:xfrm>
        <a:graphic>
          <a:graphicData uri="http://schemas.openxmlformats.org/presentationml/2006/ole">
            <mc:AlternateContent xmlns:mc="http://schemas.openxmlformats.org/markup-compatibility/2006">
              <mc:Choice xmlns:v="urn:schemas-microsoft-com:vml" Requires="v">
                <p:oleObj spid="_x0000_s169111" name="AxMath" r:id="rId4" imgW="2303640" imgH="207000" progId="Equation.AxMath">
                  <p:embed/>
                </p:oleObj>
              </mc:Choice>
              <mc:Fallback>
                <p:oleObj name="AxMath" r:id="rId4" imgW="2303640" imgH="207000" progId="Equation.AxMath">
                  <p:embed/>
                  <p:pic>
                    <p:nvPicPr>
                      <p:cNvPr id="0" name=""/>
                      <p:cNvPicPr/>
                      <p:nvPr/>
                    </p:nvPicPr>
                    <p:blipFill>
                      <a:blip r:embed="rId5"/>
                      <a:stretch>
                        <a:fillRect/>
                      </a:stretch>
                    </p:blipFill>
                    <p:spPr>
                      <a:xfrm>
                        <a:off x="1451484" y="2312876"/>
                        <a:ext cx="5939447" cy="532135"/>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AD1E836A-7B6C-473D-8579-EB616B8D5D1F}"/>
              </a:ext>
            </a:extLst>
          </p:cNvPr>
          <p:cNvGraphicFramePr>
            <a:graphicFrameLocks noChangeAspect="1"/>
          </p:cNvGraphicFramePr>
          <p:nvPr>
            <p:extLst>
              <p:ext uri="{D42A27DB-BD31-4B8C-83A1-F6EECF244321}">
                <p14:modId xmlns:p14="http://schemas.microsoft.com/office/powerpoint/2010/main" val="152733563"/>
              </p:ext>
            </p:extLst>
          </p:nvPr>
        </p:nvGraphicFramePr>
        <p:xfrm>
          <a:off x="1451484" y="3609020"/>
          <a:ext cx="6419630" cy="629644"/>
        </p:xfrm>
        <a:graphic>
          <a:graphicData uri="http://schemas.openxmlformats.org/presentationml/2006/ole">
            <mc:AlternateContent xmlns:mc="http://schemas.openxmlformats.org/markup-compatibility/2006">
              <mc:Choice xmlns:v="urn:schemas-microsoft-com:vml" Requires="v">
                <p:oleObj spid="_x0000_s169112" name="AxMath" r:id="rId6" imgW="3722400" imgH="364680" progId="Equation.AxMath">
                  <p:embed/>
                </p:oleObj>
              </mc:Choice>
              <mc:Fallback>
                <p:oleObj name="AxMath" r:id="rId6" imgW="3722400" imgH="364680" progId="Equation.AxMath">
                  <p:embed/>
                  <p:pic>
                    <p:nvPicPr>
                      <p:cNvPr id="0" name=""/>
                      <p:cNvPicPr/>
                      <p:nvPr/>
                    </p:nvPicPr>
                    <p:blipFill>
                      <a:blip r:embed="rId7"/>
                      <a:stretch>
                        <a:fillRect/>
                      </a:stretch>
                    </p:blipFill>
                    <p:spPr>
                      <a:xfrm>
                        <a:off x="1451484" y="3609020"/>
                        <a:ext cx="6419630" cy="629644"/>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187A5676-A739-4A27-ABC1-D621ED5AE805}"/>
              </a:ext>
            </a:extLst>
          </p:cNvPr>
          <p:cNvGraphicFramePr>
            <a:graphicFrameLocks noChangeAspect="1"/>
          </p:cNvGraphicFramePr>
          <p:nvPr>
            <p:extLst>
              <p:ext uri="{D42A27DB-BD31-4B8C-83A1-F6EECF244321}">
                <p14:modId xmlns:p14="http://schemas.microsoft.com/office/powerpoint/2010/main" val="2453556673"/>
              </p:ext>
            </p:extLst>
          </p:nvPr>
        </p:nvGraphicFramePr>
        <p:xfrm>
          <a:off x="1487488" y="5041597"/>
          <a:ext cx="8932540" cy="474965"/>
        </p:xfrm>
        <a:graphic>
          <a:graphicData uri="http://schemas.openxmlformats.org/presentationml/2006/ole">
            <mc:AlternateContent xmlns:mc="http://schemas.openxmlformats.org/markup-compatibility/2006">
              <mc:Choice xmlns:v="urn:schemas-microsoft-com:vml" Requires="v">
                <p:oleObj spid="_x0000_s169113" name="AxMath" r:id="rId8" imgW="3890160" imgH="207000" progId="Equation.AxMath">
                  <p:embed/>
                </p:oleObj>
              </mc:Choice>
              <mc:Fallback>
                <p:oleObj name="AxMath" r:id="rId8" imgW="3890160" imgH="207000" progId="Equation.AxMath">
                  <p:embed/>
                  <p:pic>
                    <p:nvPicPr>
                      <p:cNvPr id="0" name=""/>
                      <p:cNvPicPr/>
                      <p:nvPr/>
                    </p:nvPicPr>
                    <p:blipFill>
                      <a:blip r:embed="rId9"/>
                      <a:stretch>
                        <a:fillRect/>
                      </a:stretch>
                    </p:blipFill>
                    <p:spPr>
                      <a:xfrm>
                        <a:off x="1487488" y="5041597"/>
                        <a:ext cx="8932540" cy="474965"/>
                      </a:xfrm>
                      <a:prstGeom prst="rect">
                        <a:avLst/>
                      </a:prstGeom>
                    </p:spPr>
                  </p:pic>
                </p:oleObj>
              </mc:Fallback>
            </mc:AlternateContent>
          </a:graphicData>
        </a:graphic>
      </p:graphicFrame>
    </p:spTree>
    <p:extLst>
      <p:ext uri="{BB962C8B-B14F-4D97-AF65-F5344CB8AC3E}">
        <p14:creationId xmlns:p14="http://schemas.microsoft.com/office/powerpoint/2010/main" val="2353554453"/>
      </p:ext>
    </p:extLst>
  </p:cSld>
  <p:clrMapOvr>
    <a:masterClrMapping/>
  </p:clrMapOvr>
  <p:transition spd="med">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D1186C-35D1-4CDF-AF3E-8BABBA54F610}"/>
              </a:ext>
            </a:extLst>
          </p:cNvPr>
          <p:cNvSpPr>
            <a:spLocks noGrp="1"/>
          </p:cNvSpPr>
          <p:nvPr>
            <p:ph type="title"/>
          </p:nvPr>
        </p:nvSpPr>
        <p:spPr/>
        <p:txBody>
          <a:bodyPr/>
          <a:lstStyle/>
          <a:p>
            <a:r>
              <a:rPr lang="en-US" altLang="zh-CN" dirty="0"/>
              <a:t>DFT</a:t>
            </a:r>
            <a:r>
              <a:rPr lang="zh-CN" altLang="en-US" dirty="0"/>
              <a:t>若干性质</a:t>
            </a:r>
          </a:p>
        </p:txBody>
      </p:sp>
      <p:sp>
        <p:nvSpPr>
          <p:cNvPr id="3" name="内容占位符 2">
            <a:extLst>
              <a:ext uri="{FF2B5EF4-FFF2-40B4-BE49-F238E27FC236}">
                <a16:creationId xmlns:a16="http://schemas.microsoft.com/office/drawing/2014/main" id="{2D1F8354-0B45-4B2B-845D-28F83919D94C}"/>
              </a:ext>
            </a:extLst>
          </p:cNvPr>
          <p:cNvSpPr>
            <a:spLocks noGrp="1"/>
          </p:cNvSpPr>
          <p:nvPr>
            <p:ph idx="1"/>
          </p:nvPr>
        </p:nvSpPr>
        <p:spPr>
          <a:xfrm>
            <a:off x="609600" y="1341438"/>
            <a:ext cx="10972800" cy="5342744"/>
          </a:xfrm>
        </p:spPr>
        <p:txBody>
          <a:bodyPr/>
          <a:lstStyle/>
          <a:p>
            <a:r>
              <a:rPr lang="zh-CN" altLang="en-US" dirty="0"/>
              <a:t>对偶性</a:t>
            </a:r>
            <a:endParaRPr lang="en-US" altLang="zh-CN" dirty="0"/>
          </a:p>
          <a:p>
            <a:endParaRPr lang="en-US" altLang="zh-CN" dirty="0"/>
          </a:p>
          <a:p>
            <a:r>
              <a:rPr lang="zh-CN" altLang="en-US" dirty="0"/>
              <a:t>若干圆周对称性</a:t>
            </a:r>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p:txBody>
      </p:sp>
      <p:sp>
        <p:nvSpPr>
          <p:cNvPr id="4" name="灯片编号占位符 3">
            <a:extLst>
              <a:ext uri="{FF2B5EF4-FFF2-40B4-BE49-F238E27FC236}">
                <a16:creationId xmlns:a16="http://schemas.microsoft.com/office/drawing/2014/main" id="{3F16513A-8CE9-4782-B4A3-6071E818589C}"/>
              </a:ext>
            </a:extLst>
          </p:cNvPr>
          <p:cNvSpPr>
            <a:spLocks noGrp="1"/>
          </p:cNvSpPr>
          <p:nvPr>
            <p:ph type="sldNum" sz="quarter" idx="12"/>
          </p:nvPr>
        </p:nvSpPr>
        <p:spPr/>
        <p:txBody>
          <a:bodyPr/>
          <a:lstStyle/>
          <a:p>
            <a:pPr>
              <a:defRPr/>
            </a:pPr>
            <a:fld id="{BBAC5825-1D12-4EE6-8F09-D4CDC8CB2D43}" type="slidenum">
              <a:rPr lang="en-US" altLang="zh-CN" smtClean="0"/>
              <a:pPr>
                <a:defRPr/>
              </a:pPr>
              <a:t>8</a:t>
            </a:fld>
            <a:endParaRPr lang="en-US" altLang="zh-CN" dirty="0"/>
          </a:p>
        </p:txBody>
      </p:sp>
      <p:graphicFrame>
        <p:nvGraphicFramePr>
          <p:cNvPr id="5" name="对象 4">
            <a:extLst>
              <a:ext uri="{FF2B5EF4-FFF2-40B4-BE49-F238E27FC236}">
                <a16:creationId xmlns:a16="http://schemas.microsoft.com/office/drawing/2014/main" id="{8F839C04-7BE2-4289-B96A-5EC7FA55E9D9}"/>
              </a:ext>
            </a:extLst>
          </p:cNvPr>
          <p:cNvGraphicFramePr>
            <a:graphicFrameLocks noChangeAspect="1"/>
          </p:cNvGraphicFramePr>
          <p:nvPr>
            <p:extLst>
              <p:ext uri="{D42A27DB-BD31-4B8C-83A1-F6EECF244321}">
                <p14:modId xmlns:p14="http://schemas.microsoft.com/office/powerpoint/2010/main" val="2455669686"/>
              </p:ext>
            </p:extLst>
          </p:nvPr>
        </p:nvGraphicFramePr>
        <p:xfrm>
          <a:off x="1775520" y="3429000"/>
          <a:ext cx="4085686" cy="504054"/>
        </p:xfrm>
        <a:graphic>
          <a:graphicData uri="http://schemas.openxmlformats.org/presentationml/2006/ole">
            <mc:AlternateContent xmlns:mc="http://schemas.openxmlformats.org/markup-compatibility/2006">
              <mc:Choice xmlns:v="urn:schemas-microsoft-com:vml" Requires="v">
                <p:oleObj spid="_x0000_s170098" name="AxMath" r:id="rId3" imgW="2366280" imgH="291600" progId="Equation.AxMath">
                  <p:embed/>
                </p:oleObj>
              </mc:Choice>
              <mc:Fallback>
                <p:oleObj name="AxMath" r:id="rId3" imgW="2366280" imgH="291600" progId="Equation.AxMath">
                  <p:embed/>
                  <p:pic>
                    <p:nvPicPr>
                      <p:cNvPr id="0" name=""/>
                      <p:cNvPicPr/>
                      <p:nvPr/>
                    </p:nvPicPr>
                    <p:blipFill>
                      <a:blip r:embed="rId4"/>
                      <a:stretch>
                        <a:fillRect/>
                      </a:stretch>
                    </p:blipFill>
                    <p:spPr>
                      <a:xfrm>
                        <a:off x="1775520" y="3429000"/>
                        <a:ext cx="4085686" cy="504054"/>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03BAA2E6-0B07-44B8-BBCF-F3AB8AFAFF73}"/>
              </a:ext>
            </a:extLst>
          </p:cNvPr>
          <p:cNvGraphicFramePr>
            <a:graphicFrameLocks noChangeAspect="1"/>
          </p:cNvGraphicFramePr>
          <p:nvPr>
            <p:extLst>
              <p:ext uri="{D42A27DB-BD31-4B8C-83A1-F6EECF244321}">
                <p14:modId xmlns:p14="http://schemas.microsoft.com/office/powerpoint/2010/main" val="3612868173"/>
              </p:ext>
            </p:extLst>
          </p:nvPr>
        </p:nvGraphicFramePr>
        <p:xfrm>
          <a:off x="1667508" y="1808820"/>
          <a:ext cx="4076279" cy="504056"/>
        </p:xfrm>
        <a:graphic>
          <a:graphicData uri="http://schemas.openxmlformats.org/presentationml/2006/ole">
            <mc:AlternateContent xmlns:mc="http://schemas.openxmlformats.org/markup-compatibility/2006">
              <mc:Choice xmlns:v="urn:schemas-microsoft-com:vml" Requires="v">
                <p:oleObj spid="_x0000_s170099" name="AxMath" r:id="rId5" imgW="2361960" imgH="291600" progId="Equation.AxMath">
                  <p:embed/>
                </p:oleObj>
              </mc:Choice>
              <mc:Fallback>
                <p:oleObj name="AxMath" r:id="rId5" imgW="2361960" imgH="291600" progId="Equation.AxMath">
                  <p:embed/>
                  <p:pic>
                    <p:nvPicPr>
                      <p:cNvPr id="0" name=""/>
                      <p:cNvPicPr/>
                      <p:nvPr/>
                    </p:nvPicPr>
                    <p:blipFill>
                      <a:blip r:embed="rId6"/>
                      <a:stretch>
                        <a:fillRect/>
                      </a:stretch>
                    </p:blipFill>
                    <p:spPr>
                      <a:xfrm>
                        <a:off x="1667508" y="1808820"/>
                        <a:ext cx="4076279" cy="504056"/>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46687743-3825-475C-9819-C7EC5F8F615D}"/>
              </a:ext>
            </a:extLst>
          </p:cNvPr>
          <p:cNvGraphicFramePr>
            <a:graphicFrameLocks noChangeAspect="1"/>
          </p:cNvGraphicFramePr>
          <p:nvPr>
            <p:extLst>
              <p:ext uri="{D42A27DB-BD31-4B8C-83A1-F6EECF244321}">
                <p14:modId xmlns:p14="http://schemas.microsoft.com/office/powerpoint/2010/main" val="3788890017"/>
              </p:ext>
            </p:extLst>
          </p:nvPr>
        </p:nvGraphicFramePr>
        <p:xfrm>
          <a:off x="1774825" y="2844390"/>
          <a:ext cx="4268031" cy="504055"/>
        </p:xfrm>
        <a:graphic>
          <a:graphicData uri="http://schemas.openxmlformats.org/presentationml/2006/ole">
            <mc:AlternateContent xmlns:mc="http://schemas.openxmlformats.org/markup-compatibility/2006">
              <mc:Choice xmlns:v="urn:schemas-microsoft-com:vml" Requires="v">
                <p:oleObj spid="_x0000_s170100" name="AxMath" r:id="rId7" imgW="2473560" imgH="291600" progId="Equation.AxMath">
                  <p:embed/>
                </p:oleObj>
              </mc:Choice>
              <mc:Fallback>
                <p:oleObj name="AxMath" r:id="rId7" imgW="2473560" imgH="291600" progId="Equation.AxMath">
                  <p:embed/>
                  <p:pic>
                    <p:nvPicPr>
                      <p:cNvPr id="0" name=""/>
                      <p:cNvPicPr/>
                      <p:nvPr/>
                    </p:nvPicPr>
                    <p:blipFill>
                      <a:blip r:embed="rId8"/>
                      <a:stretch>
                        <a:fillRect/>
                      </a:stretch>
                    </p:blipFill>
                    <p:spPr>
                      <a:xfrm>
                        <a:off x="1774825" y="2844390"/>
                        <a:ext cx="4268031" cy="504055"/>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99424B02-8BC4-47B5-B909-DA9BCD089D20}"/>
              </a:ext>
            </a:extLst>
          </p:cNvPr>
          <p:cNvGraphicFramePr>
            <a:graphicFrameLocks noChangeAspect="1"/>
          </p:cNvGraphicFramePr>
          <p:nvPr>
            <p:extLst>
              <p:ext uri="{D42A27DB-BD31-4B8C-83A1-F6EECF244321}">
                <p14:modId xmlns:p14="http://schemas.microsoft.com/office/powerpoint/2010/main" val="4079883719"/>
              </p:ext>
            </p:extLst>
          </p:nvPr>
        </p:nvGraphicFramePr>
        <p:xfrm>
          <a:off x="1774825" y="4094163"/>
          <a:ext cx="7835900" cy="1206500"/>
        </p:xfrm>
        <a:graphic>
          <a:graphicData uri="http://schemas.openxmlformats.org/presentationml/2006/ole">
            <mc:AlternateContent xmlns:mc="http://schemas.openxmlformats.org/markup-compatibility/2006">
              <mc:Choice xmlns:v="urn:schemas-microsoft-com:vml" Requires="v">
                <p:oleObj spid="_x0000_s170101" name="AxMath" r:id="rId9" imgW="4979160" imgH="767160" progId="Equation.AxMath">
                  <p:embed/>
                </p:oleObj>
              </mc:Choice>
              <mc:Fallback>
                <p:oleObj name="AxMath" r:id="rId9" imgW="4979160" imgH="767160" progId="Equation.AxMath">
                  <p:embed/>
                  <p:pic>
                    <p:nvPicPr>
                      <p:cNvPr id="0" name=""/>
                      <p:cNvPicPr/>
                      <p:nvPr/>
                    </p:nvPicPr>
                    <p:blipFill>
                      <a:blip r:embed="rId10"/>
                      <a:stretch>
                        <a:fillRect/>
                      </a:stretch>
                    </p:blipFill>
                    <p:spPr>
                      <a:xfrm>
                        <a:off x="1774825" y="4094163"/>
                        <a:ext cx="7835900" cy="1206500"/>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1CDC5FDB-2344-4E7D-8FEE-1EAB9954988D}"/>
              </a:ext>
            </a:extLst>
          </p:cNvPr>
          <p:cNvSpPr txBox="1"/>
          <p:nvPr/>
        </p:nvSpPr>
        <p:spPr>
          <a:xfrm>
            <a:off x="1415480" y="5114522"/>
            <a:ext cx="8712968" cy="1569660"/>
          </a:xfrm>
          <a:prstGeom prst="rect">
            <a:avLst/>
          </a:prstGeom>
          <a:noFill/>
        </p:spPr>
        <p:txBody>
          <a:bodyPr wrap="square" rtlCol="0">
            <a:spAutoFit/>
          </a:bodyPr>
          <a:lstStyle/>
          <a:p>
            <a:r>
              <a:rPr lang="zh-CN" altLang="en-US" sz="2400" b="0" dirty="0">
                <a:latin typeface="+mn-ea"/>
                <a:ea typeface="+mn-ea"/>
              </a:rPr>
              <a:t>序列</a:t>
            </a:r>
            <a:r>
              <a:rPr lang="en-US" altLang="zh-CN" sz="2400" b="0" dirty="0">
                <a:latin typeface="+mn-ea"/>
                <a:ea typeface="+mn-ea"/>
              </a:rPr>
              <a:t>x(n)</a:t>
            </a:r>
            <a:r>
              <a:rPr lang="zh-CN" altLang="en-US" sz="2400" b="0" dirty="0">
                <a:latin typeface="+mn-ea"/>
                <a:ea typeface="+mn-ea"/>
              </a:rPr>
              <a:t>的实部</a:t>
            </a:r>
            <a:r>
              <a:rPr lang="en-US" altLang="zh-CN" sz="2400" b="0" dirty="0">
                <a:latin typeface="+mn-ea"/>
                <a:ea typeface="+mn-ea"/>
              </a:rPr>
              <a:t>DFT</a:t>
            </a:r>
            <a:r>
              <a:rPr lang="zh-CN" altLang="en-US" sz="2400" b="0" dirty="0">
                <a:latin typeface="+mn-ea"/>
                <a:ea typeface="+mn-ea"/>
              </a:rPr>
              <a:t>等于频域</a:t>
            </a:r>
            <a:r>
              <a:rPr lang="en-US" altLang="zh-CN" sz="2400" b="0" dirty="0">
                <a:latin typeface="+mn-ea"/>
                <a:ea typeface="+mn-ea"/>
              </a:rPr>
              <a:t>X(k)</a:t>
            </a:r>
            <a:r>
              <a:rPr lang="zh-CN" altLang="en-US" sz="2400" b="0" dirty="0">
                <a:latin typeface="+mn-ea"/>
                <a:ea typeface="+mn-ea"/>
              </a:rPr>
              <a:t>的圆周共轭对称分量，虚部乘以</a:t>
            </a:r>
            <a:r>
              <a:rPr lang="en-US" altLang="zh-CN" sz="2400" b="0" dirty="0">
                <a:latin typeface="+mn-ea"/>
                <a:ea typeface="+mn-ea"/>
              </a:rPr>
              <a:t>j</a:t>
            </a:r>
            <a:r>
              <a:rPr lang="zh-CN" altLang="en-US" sz="2400" b="0" dirty="0">
                <a:latin typeface="+mn-ea"/>
                <a:ea typeface="+mn-ea"/>
              </a:rPr>
              <a:t>的</a:t>
            </a:r>
            <a:r>
              <a:rPr lang="en-US" altLang="zh-CN" sz="2400" b="0" dirty="0">
                <a:latin typeface="+mn-ea"/>
                <a:ea typeface="+mn-ea"/>
              </a:rPr>
              <a:t>DFT</a:t>
            </a:r>
            <a:r>
              <a:rPr lang="zh-CN" altLang="en-US" sz="2400" b="0" dirty="0">
                <a:latin typeface="+mn-ea"/>
                <a:ea typeface="+mn-ea"/>
              </a:rPr>
              <a:t>等于</a:t>
            </a:r>
            <a:r>
              <a:rPr lang="en-US" altLang="zh-CN" sz="2400" b="0" dirty="0">
                <a:latin typeface="+mn-ea"/>
                <a:ea typeface="+mn-ea"/>
              </a:rPr>
              <a:t>X(k)</a:t>
            </a:r>
            <a:r>
              <a:rPr lang="zh-CN" altLang="en-US" sz="2400" b="0" dirty="0">
                <a:latin typeface="+mn-ea"/>
                <a:ea typeface="+mn-ea"/>
              </a:rPr>
              <a:t>的 共轭反对称分量。进一步，实序列的</a:t>
            </a:r>
            <a:r>
              <a:rPr lang="en-US" altLang="zh-CN" sz="2400" b="0" dirty="0">
                <a:latin typeface="+mn-ea"/>
                <a:ea typeface="+mn-ea"/>
              </a:rPr>
              <a:t>DFT</a:t>
            </a:r>
            <a:r>
              <a:rPr lang="zh-CN" altLang="en-US" sz="2400" b="0" dirty="0">
                <a:latin typeface="+mn-ea"/>
                <a:ea typeface="+mn-ea"/>
              </a:rPr>
              <a:t>满足圆周对称关系，进一步，实序列的</a:t>
            </a:r>
            <a:r>
              <a:rPr lang="en-US" altLang="zh-CN" sz="2400" b="0" dirty="0">
                <a:latin typeface="+mn-ea"/>
                <a:ea typeface="+mn-ea"/>
              </a:rPr>
              <a:t>DFT</a:t>
            </a:r>
            <a:r>
              <a:rPr lang="zh-CN" altLang="en-US" sz="2400" b="0" dirty="0">
                <a:latin typeface="+mn-ea"/>
                <a:ea typeface="+mn-ea"/>
              </a:rPr>
              <a:t>结果的实部满足圆周偶对称，虚部满足圆周奇对称</a:t>
            </a:r>
          </a:p>
        </p:txBody>
      </p:sp>
    </p:spTree>
    <p:extLst>
      <p:ext uri="{BB962C8B-B14F-4D97-AF65-F5344CB8AC3E}">
        <p14:creationId xmlns:p14="http://schemas.microsoft.com/office/powerpoint/2010/main" val="3081203346"/>
      </p:ext>
    </p:extLst>
  </p:cSld>
  <p:clrMapOvr>
    <a:masterClrMapping/>
  </p:clrMapOvr>
  <p:transition spd="med">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2DE191-CA05-4D13-87D9-D84246A44652}"/>
              </a:ext>
            </a:extLst>
          </p:cNvPr>
          <p:cNvSpPr>
            <a:spLocks noGrp="1"/>
          </p:cNvSpPr>
          <p:nvPr>
            <p:ph type="title"/>
          </p:nvPr>
        </p:nvSpPr>
        <p:spPr/>
        <p:txBody>
          <a:bodyPr/>
          <a:lstStyle/>
          <a:p>
            <a:r>
              <a:rPr lang="en-US" altLang="zh-CN" dirty="0"/>
              <a:t>DFT</a:t>
            </a:r>
            <a:r>
              <a:rPr lang="zh-CN" altLang="en-US" dirty="0"/>
              <a:t>性质</a:t>
            </a:r>
          </a:p>
        </p:txBody>
      </p:sp>
      <p:sp>
        <p:nvSpPr>
          <p:cNvPr id="3" name="内容占位符 2">
            <a:extLst>
              <a:ext uri="{FF2B5EF4-FFF2-40B4-BE49-F238E27FC236}">
                <a16:creationId xmlns:a16="http://schemas.microsoft.com/office/drawing/2014/main" id="{430D6AEB-FD3B-40F0-9781-F4C744DDC650}"/>
              </a:ext>
            </a:extLst>
          </p:cNvPr>
          <p:cNvSpPr>
            <a:spLocks noGrp="1"/>
          </p:cNvSpPr>
          <p:nvPr>
            <p:ph idx="1"/>
          </p:nvPr>
        </p:nvSpPr>
        <p:spPr/>
        <p:txBody>
          <a:bodyPr>
            <a:normAutofit lnSpcReduction="10000"/>
          </a:bodyPr>
          <a:lstStyle/>
          <a:p>
            <a:r>
              <a:rPr lang="zh-CN" altLang="en-US" dirty="0"/>
              <a:t>圆周卷积</a:t>
            </a:r>
            <a:r>
              <a:rPr lang="en-US" altLang="zh-CN" dirty="0"/>
              <a:t> </a:t>
            </a:r>
          </a:p>
          <a:p>
            <a:pPr lvl="1"/>
            <a:r>
              <a:rPr lang="zh-CN" altLang="en-US" sz="2800" dirty="0"/>
              <a:t>两个序列的圆周卷积离散傅里叶变换等于两序列离散傅里叶变换的乘积</a:t>
            </a:r>
            <a:endParaRPr lang="en-US" altLang="zh-CN" sz="2800" dirty="0"/>
          </a:p>
          <a:p>
            <a:pPr lvl="1"/>
            <a:endParaRPr lang="en-US" altLang="zh-CN" sz="2800" dirty="0"/>
          </a:p>
          <a:p>
            <a:pPr lvl="1"/>
            <a:endParaRPr lang="en-US" altLang="zh-CN" sz="2800" dirty="0"/>
          </a:p>
          <a:p>
            <a:pPr lvl="1"/>
            <a:r>
              <a:rPr lang="zh-CN" altLang="en-US" sz="2800" dirty="0"/>
              <a:t>两个序列以</a:t>
            </a:r>
            <a:r>
              <a:rPr lang="en-US" altLang="zh-CN" sz="2800" i="1" dirty="0"/>
              <a:t>L</a:t>
            </a:r>
            <a:r>
              <a:rPr lang="zh-CN" altLang="en-US" sz="2800" dirty="0"/>
              <a:t>为周期进行圆周卷积，其结果等于两个序列线性卷积以后以</a:t>
            </a:r>
            <a:r>
              <a:rPr lang="en-US" altLang="zh-CN" sz="2800" i="1" dirty="0"/>
              <a:t>L</a:t>
            </a:r>
            <a:r>
              <a:rPr lang="zh-CN" altLang="en-US" sz="2800" dirty="0"/>
              <a:t>为周期进行延拓后取主值区间</a:t>
            </a:r>
            <a:r>
              <a:rPr lang="en-US" altLang="zh-CN" sz="2800" dirty="0"/>
              <a:t>(</a:t>
            </a:r>
            <a:r>
              <a:rPr lang="en-US" altLang="zh-CN" sz="2800" i="1" dirty="0"/>
              <a:t>L</a:t>
            </a:r>
            <a:r>
              <a:rPr lang="zh-CN" altLang="en-US" sz="2800" dirty="0"/>
              <a:t>不小于最长序列的长度）</a:t>
            </a:r>
            <a:endParaRPr lang="en-US" altLang="zh-CN" sz="2600" dirty="0">
              <a:solidFill>
                <a:srgbClr val="C00000"/>
              </a:solidFill>
              <a:latin typeface="+mn-ea"/>
              <a:ea typeface="+mn-ea"/>
            </a:endParaRPr>
          </a:p>
          <a:p>
            <a:pPr lvl="2"/>
            <a:r>
              <a:rPr lang="zh-CN" altLang="en-US" sz="2600" dirty="0">
                <a:solidFill>
                  <a:srgbClr val="C00000"/>
                </a:solidFill>
                <a:latin typeface="+mn-ea"/>
                <a:ea typeface="+mn-ea"/>
              </a:rPr>
              <a:t>利用圆周卷积计算线性卷积的理论基础</a:t>
            </a:r>
            <a:endParaRPr lang="en-US" altLang="zh-CN" sz="2600" dirty="0">
              <a:solidFill>
                <a:srgbClr val="C00000"/>
              </a:solidFill>
              <a:latin typeface="+mn-ea"/>
              <a:ea typeface="+mn-ea"/>
            </a:endParaRPr>
          </a:p>
          <a:p>
            <a:pPr lvl="2"/>
            <a:r>
              <a:rPr lang="zh-CN" altLang="en-US" sz="2600" dirty="0">
                <a:solidFill>
                  <a:srgbClr val="C00000"/>
                </a:solidFill>
                <a:latin typeface="+mn-ea"/>
                <a:ea typeface="+mn-ea"/>
              </a:rPr>
              <a:t>当圆周卷积的 点数小于线性卷积结果点数，必然会发生混叠，部分结果失效，但是不排除部分结果还是正确结果（</a:t>
            </a:r>
            <a:r>
              <a:rPr lang="en-US" altLang="zh-CN" sz="2600" dirty="0">
                <a:solidFill>
                  <a:srgbClr val="C00000"/>
                </a:solidFill>
                <a:latin typeface="+mn-ea"/>
                <a:ea typeface="+mn-ea"/>
              </a:rPr>
              <a:t>CZT</a:t>
            </a:r>
            <a:r>
              <a:rPr lang="zh-CN" altLang="en-US" sz="2600" dirty="0">
                <a:solidFill>
                  <a:srgbClr val="C00000"/>
                </a:solidFill>
                <a:latin typeface="+mn-ea"/>
                <a:ea typeface="+mn-ea"/>
              </a:rPr>
              <a:t>计算圆周卷积长度）</a:t>
            </a:r>
            <a:endParaRPr lang="en-US" altLang="zh-CN" sz="2600" dirty="0">
              <a:solidFill>
                <a:srgbClr val="C00000"/>
              </a:solidFill>
              <a:latin typeface="+mn-ea"/>
              <a:ea typeface="+mn-ea"/>
            </a:endParaRPr>
          </a:p>
          <a:p>
            <a:pPr marL="717550" lvl="2" indent="0">
              <a:buNone/>
            </a:pPr>
            <a:endParaRPr lang="en-US" altLang="zh-CN" sz="2600" dirty="0">
              <a:solidFill>
                <a:srgbClr val="C00000"/>
              </a:solidFill>
              <a:latin typeface="+mn-ea"/>
              <a:ea typeface="+mn-ea"/>
            </a:endParaRPr>
          </a:p>
          <a:p>
            <a:pPr marL="0" indent="0">
              <a:buNone/>
            </a:pPr>
            <a:endParaRPr lang="en-US" altLang="zh-CN" sz="3200" dirty="0"/>
          </a:p>
          <a:p>
            <a:pPr marL="358775" lvl="1" indent="0">
              <a:buNone/>
            </a:pPr>
            <a:endParaRPr lang="zh-CN" altLang="en-US" sz="2800" dirty="0"/>
          </a:p>
        </p:txBody>
      </p:sp>
      <p:sp>
        <p:nvSpPr>
          <p:cNvPr id="4" name="灯片编号占位符 3">
            <a:extLst>
              <a:ext uri="{FF2B5EF4-FFF2-40B4-BE49-F238E27FC236}">
                <a16:creationId xmlns:a16="http://schemas.microsoft.com/office/drawing/2014/main" id="{93D7AA32-A0C9-4B51-A8BA-2BA8D4BBA91F}"/>
              </a:ext>
            </a:extLst>
          </p:cNvPr>
          <p:cNvSpPr>
            <a:spLocks noGrp="1"/>
          </p:cNvSpPr>
          <p:nvPr>
            <p:ph type="sldNum" sz="quarter" idx="12"/>
          </p:nvPr>
        </p:nvSpPr>
        <p:spPr/>
        <p:txBody>
          <a:bodyPr/>
          <a:lstStyle/>
          <a:p>
            <a:pPr>
              <a:defRPr/>
            </a:pPr>
            <a:fld id="{BBAC5825-1D12-4EE6-8F09-D4CDC8CB2D43}" type="slidenum">
              <a:rPr lang="en-US" altLang="zh-CN" smtClean="0"/>
              <a:pPr>
                <a:defRPr/>
              </a:pPr>
              <a:t>9</a:t>
            </a:fld>
            <a:endParaRPr lang="en-US" altLang="zh-CN" dirty="0"/>
          </a:p>
        </p:txBody>
      </p:sp>
      <p:graphicFrame>
        <p:nvGraphicFramePr>
          <p:cNvPr id="5" name="对象 4">
            <a:extLst>
              <a:ext uri="{FF2B5EF4-FFF2-40B4-BE49-F238E27FC236}">
                <a16:creationId xmlns:a16="http://schemas.microsoft.com/office/drawing/2014/main" id="{A7A236A0-A941-4D2D-9513-CAEB229EE9F6}"/>
              </a:ext>
            </a:extLst>
          </p:cNvPr>
          <p:cNvGraphicFramePr>
            <a:graphicFrameLocks noChangeAspect="1"/>
          </p:cNvGraphicFramePr>
          <p:nvPr>
            <p:extLst>
              <p:ext uri="{D42A27DB-BD31-4B8C-83A1-F6EECF244321}">
                <p14:modId xmlns:p14="http://schemas.microsoft.com/office/powerpoint/2010/main" val="2102597757"/>
              </p:ext>
            </p:extLst>
          </p:nvPr>
        </p:nvGraphicFramePr>
        <p:xfrm>
          <a:off x="1116689" y="2852936"/>
          <a:ext cx="9653588" cy="750888"/>
        </p:xfrm>
        <a:graphic>
          <a:graphicData uri="http://schemas.openxmlformats.org/presentationml/2006/ole">
            <mc:AlternateContent xmlns:mc="http://schemas.openxmlformats.org/markup-compatibility/2006">
              <mc:Choice xmlns:v="urn:schemas-microsoft-com:vml" Requires="v">
                <p:oleObj spid="_x0000_s171038" name="AxMath" r:id="rId3" imgW="5425920" imgH="422640" progId="Equation.AxMath">
                  <p:embed/>
                </p:oleObj>
              </mc:Choice>
              <mc:Fallback>
                <p:oleObj name="AxMath" r:id="rId3" imgW="5425920" imgH="422640" progId="Equation.AxMath">
                  <p:embed/>
                  <p:pic>
                    <p:nvPicPr>
                      <p:cNvPr id="0" name=""/>
                      <p:cNvPicPr/>
                      <p:nvPr/>
                    </p:nvPicPr>
                    <p:blipFill>
                      <a:blip r:embed="rId4"/>
                      <a:stretch>
                        <a:fillRect/>
                      </a:stretch>
                    </p:blipFill>
                    <p:spPr>
                      <a:xfrm>
                        <a:off x="1116689" y="2852936"/>
                        <a:ext cx="9653588" cy="750888"/>
                      </a:xfrm>
                      <a:prstGeom prst="rect">
                        <a:avLst/>
                      </a:prstGeom>
                    </p:spPr>
                  </p:pic>
                </p:oleObj>
              </mc:Fallback>
            </mc:AlternateContent>
          </a:graphicData>
        </a:graphic>
      </p:graphicFrame>
    </p:spTree>
    <p:extLst>
      <p:ext uri="{BB962C8B-B14F-4D97-AF65-F5344CB8AC3E}">
        <p14:creationId xmlns:p14="http://schemas.microsoft.com/office/powerpoint/2010/main" val="4242589562"/>
      </p:ext>
    </p:extLst>
  </p:cSld>
  <p:clrMapOvr>
    <a:masterClrMapping/>
  </p:clrMapOvr>
  <p:transition spd="med">
    <p:random/>
  </p:transition>
</p:sld>
</file>

<file path=ppt/theme/theme1.xml><?xml version="1.0" encoding="utf-8"?>
<a:theme xmlns:a="http://schemas.openxmlformats.org/drawingml/2006/main" name="c&amp;e2023">
  <a:themeElements>
    <a:clrScheme name="自定义 6">
      <a:dk1>
        <a:srgbClr val="000000"/>
      </a:dk1>
      <a:lt1>
        <a:srgbClr val="FFFFFF"/>
      </a:lt1>
      <a:dk2>
        <a:srgbClr val="000000"/>
      </a:dk2>
      <a:lt2>
        <a:srgbClr val="006699"/>
      </a:lt2>
      <a:accent1>
        <a:srgbClr val="0099CC"/>
      </a:accent1>
      <a:accent2>
        <a:srgbClr val="006699"/>
      </a:accent2>
      <a:accent3>
        <a:srgbClr val="FFFFFF"/>
      </a:accent3>
      <a:accent4>
        <a:srgbClr val="000000"/>
      </a:accent4>
      <a:accent5>
        <a:srgbClr val="47D1FF"/>
      </a:accent5>
      <a:accent6>
        <a:srgbClr val="0099CC"/>
      </a:accent6>
      <a:hlink>
        <a:srgbClr val="006699"/>
      </a:hlink>
      <a:folHlink>
        <a:srgbClr val="007299"/>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rgbClr val="C0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10000"/>
          </a:spcBef>
          <a:spcAft>
            <a:spcPct val="0"/>
          </a:spcAft>
          <a:buClrTx/>
          <a:buSzTx/>
          <a:buFontTx/>
          <a:buNone/>
          <a:tabLst/>
          <a:defRPr kumimoji="0" sz="1800" b="1" i="0" u="none" strike="noStrike" cap="none" normalizeH="0" baseline="0" smtClean="0">
            <a:ln>
              <a:noFill/>
            </a:ln>
            <a:solidFill>
              <a:schemeClr val="tx1"/>
            </a:solidFill>
            <a:effectLst/>
            <a:latin typeface="Arial" charset="0"/>
            <a:ea typeface="宋体" pitchFamily="2" charset="-122"/>
          </a:defRPr>
        </a:defPPr>
      </a:lstStyle>
    </a:spDef>
    <a:lnDef>
      <a:spPr bwMode="auto">
        <a:noFill/>
        <a:ln w="9525" cap="flat" cmpd="sng" algn="ctr">
          <a:solidFill>
            <a:schemeClr val="tx1"/>
          </a:solidFill>
          <a:prstDash val="solid"/>
          <a:round/>
          <a:headEnd type="none" w="med" len="med"/>
          <a:tailEnd type="none" w="med" len="med"/>
        </a:ln>
        <a:effectLst/>
      </a:spPr>
      <a:body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amp;e2023" id="{73025A62-4E17-40D6-9B4F-212C2245FB0C}" vid="{E3BF2D0D-1FFA-4EB7-8B68-68145A1DB9BD}"/>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30723</TotalTime>
  <Words>5169</Words>
  <Application>Microsoft Office PowerPoint</Application>
  <PresentationFormat>宽屏</PresentationFormat>
  <Paragraphs>478</Paragraphs>
  <Slides>44</Slides>
  <Notes>16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44</vt:i4>
      </vt:variant>
    </vt:vector>
  </HeadingPairs>
  <TitlesOfParts>
    <vt:vector size="60" baseType="lpstr">
      <vt:lpstr>Yu Gothic UI</vt:lpstr>
      <vt:lpstr>仿宋</vt:lpstr>
      <vt:lpstr>黑体</vt:lpstr>
      <vt:lpstr>华文楷体</vt:lpstr>
      <vt:lpstr>楷体</vt:lpstr>
      <vt:lpstr>宋体</vt:lpstr>
      <vt:lpstr>Arial</vt:lpstr>
      <vt:lpstr>Cambria Math</vt:lpstr>
      <vt:lpstr>Candara</vt:lpstr>
      <vt:lpstr>Symbol</vt:lpstr>
      <vt:lpstr>Times New Roman</vt:lpstr>
      <vt:lpstr>Wingdings</vt:lpstr>
      <vt:lpstr>c&amp;e2023</vt:lpstr>
      <vt:lpstr>AxMath</vt:lpstr>
      <vt:lpstr>Visio</vt:lpstr>
      <vt:lpstr>Equation</vt:lpstr>
      <vt:lpstr>数字信号处理</vt:lpstr>
      <vt:lpstr>重要概念</vt:lpstr>
      <vt:lpstr>2 分析工具与系统表达</vt:lpstr>
      <vt:lpstr>分析工具与系统表达</vt:lpstr>
      <vt:lpstr>DFT和FFT</vt:lpstr>
      <vt:lpstr>DFT与FFT</vt:lpstr>
      <vt:lpstr>DFT的性质</vt:lpstr>
      <vt:lpstr>DFT若干性质</vt:lpstr>
      <vt:lpstr>DFT性质</vt:lpstr>
      <vt:lpstr>DFT与z变换，频域取样定理</vt:lpstr>
      <vt:lpstr>DFT性质</vt:lpstr>
      <vt:lpstr>DFT对模拟信号的傅里叶变换的逼近问题</vt:lpstr>
      <vt:lpstr>DFT对模拟信号的傅里叶变换的逼近问题</vt:lpstr>
      <vt:lpstr>DFT对连续时间信号逼近问题</vt:lpstr>
      <vt:lpstr>DFT对连续时间信号逼近问题</vt:lpstr>
      <vt:lpstr>DFT对连续时间信号逼近问题</vt:lpstr>
      <vt:lpstr>DFT对连续时间信号逼近问题</vt:lpstr>
      <vt:lpstr>DFT对连续时间信号逼近问题</vt:lpstr>
      <vt:lpstr>DFT和FFT</vt:lpstr>
      <vt:lpstr>DFT和FFT</vt:lpstr>
      <vt:lpstr>DFT和FFT</vt:lpstr>
      <vt:lpstr>DFT和FFT</vt:lpstr>
      <vt:lpstr>FFT及其应用</vt:lpstr>
      <vt:lpstr>滤波器</vt:lpstr>
      <vt:lpstr>滤波器</vt:lpstr>
      <vt:lpstr>滤波器设计-IIR</vt:lpstr>
      <vt:lpstr>IIR滤波器</vt:lpstr>
      <vt:lpstr>IIR滤波器-模拟频域频带变换</vt:lpstr>
      <vt:lpstr>IIR滤波器设计-S平面与Z平面的映射</vt:lpstr>
      <vt:lpstr>IIR滤波器设计-S平面与Z平面的映射</vt:lpstr>
      <vt:lpstr>IIR滤波器设计</vt:lpstr>
      <vt:lpstr>IIR滤波器设计</vt:lpstr>
      <vt:lpstr>IIR滤波器设计</vt:lpstr>
      <vt:lpstr>FIR滤波器设计</vt:lpstr>
      <vt:lpstr>FIR滤波器设计-窗函数法</vt:lpstr>
      <vt:lpstr>FIR滤波器设计-窗函数法</vt:lpstr>
      <vt:lpstr>FIR滤波器设计-窗函数</vt:lpstr>
      <vt:lpstr>FIR设计-窗函数法</vt:lpstr>
      <vt:lpstr>FIR数字滤波器设计方法-频率抽样设计法</vt:lpstr>
      <vt:lpstr>FIR滤波器-误差控制和相关参数选择</vt:lpstr>
      <vt:lpstr>FIR滤波器设计-频率取样法</vt:lpstr>
      <vt:lpstr>FIR滤波器设计-最优化设计</vt:lpstr>
      <vt:lpstr>FIR滤波器最优化设计</vt:lpstr>
      <vt:lpstr>不同设计方法的对比</vt:lpstr>
    </vt:vector>
  </TitlesOfParts>
  <Company>中国科学技术大学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数字信号处理 IIR</dc:title>
  <dc:subject>IIR</dc:subject>
  <dc:creator>陈晓辉</dc:creator>
  <cp:lastModifiedBy>浮焕然</cp:lastModifiedBy>
  <cp:revision>905</cp:revision>
  <dcterms:created xsi:type="dcterms:W3CDTF">2006-06-28T08:29:46Z</dcterms:created>
  <dcterms:modified xsi:type="dcterms:W3CDTF">2025-01-11T04:14:23Z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